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37" r:id="rId4"/>
    <p:sldId id="270" r:id="rId5"/>
    <p:sldId id="297" r:id="rId6"/>
    <p:sldId id="272" r:id="rId7"/>
    <p:sldId id="274" r:id="rId8"/>
    <p:sldId id="269" r:id="rId9"/>
    <p:sldId id="310" r:id="rId10"/>
    <p:sldId id="277" r:id="rId11"/>
    <p:sldId id="304" r:id="rId12"/>
    <p:sldId id="302" r:id="rId13"/>
    <p:sldId id="338" r:id="rId14"/>
    <p:sldId id="305" r:id="rId15"/>
    <p:sldId id="301"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660"/>
  </p:normalViewPr>
  <p:slideViewPr>
    <p:cSldViewPr>
      <p:cViewPr>
        <p:scale>
          <a:sx n="70" d="100"/>
          <a:sy n="70" d="100"/>
        </p:scale>
        <p:origin x="-11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19.01.2022</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30"/>
            <a:ext cx="7772400" cy="1470025"/>
          </a:xfrm>
        </p:spPr>
        <p:txBody>
          <a:bodyPr/>
          <a:lstStyle/>
          <a:p>
            <a:r>
              <a:rPr lang="en-US" dirty="0" smtClean="0"/>
              <a:t>Division </a:t>
            </a:r>
            <a:r>
              <a:rPr lang="en-US" dirty="0" err="1" smtClean="0"/>
              <a:t>Angiospermae</a:t>
            </a:r>
            <a:endParaRPr lang="ru-RU" dirty="0"/>
          </a:p>
        </p:txBody>
      </p:sp>
      <p:sp>
        <p:nvSpPr>
          <p:cNvPr id="3" name="Подзаголовок 2"/>
          <p:cNvSpPr>
            <a:spLocks noGrp="1"/>
          </p:cNvSpPr>
          <p:nvPr>
            <p:ph type="subTitle" idx="1"/>
          </p:nvPr>
        </p:nvSpPr>
        <p:spPr>
          <a:xfrm>
            <a:off x="1403648" y="2564904"/>
            <a:ext cx="6400800" cy="1752600"/>
          </a:xfrm>
        </p:spPr>
        <p:txBody>
          <a:bodyPr/>
          <a:lstStyle/>
          <a:p>
            <a:r>
              <a:rPr lang="en-US" dirty="0" smtClean="0">
                <a:solidFill>
                  <a:schemeClr val="tx1"/>
                </a:solidFill>
              </a:rPr>
              <a:t>Class </a:t>
            </a:r>
            <a:r>
              <a:rPr lang="en-US" dirty="0" err="1" smtClean="0">
                <a:solidFill>
                  <a:schemeClr val="tx1"/>
                </a:solidFill>
              </a:rPr>
              <a:t>Dicotyledoneae</a:t>
            </a:r>
            <a:endParaRPr lang="ru-RU" dirty="0" smtClean="0">
              <a:solidFill>
                <a:schemeClr val="tx1"/>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Biodiversity of plants\Additional materials Biodiversity\Ranun..png"/>
          <p:cNvPicPr>
            <a:picLocks noGrp="1" noChangeAspect="1" noChangeArrowheads="1"/>
          </p:cNvPicPr>
          <p:nvPr>
            <p:ph idx="1"/>
          </p:nvPr>
        </p:nvPicPr>
        <p:blipFill>
          <a:blip r:embed="rId2" cstate="print"/>
          <a:srcRect/>
          <a:stretch>
            <a:fillRect/>
          </a:stretch>
        </p:blipFill>
        <p:spPr bwMode="auto">
          <a:xfrm>
            <a:off x="6516216" y="-7241"/>
            <a:ext cx="1990961" cy="2160000"/>
          </a:xfrm>
          <a:prstGeom prst="rect">
            <a:avLst/>
          </a:prstGeom>
          <a:noFill/>
        </p:spPr>
      </p:pic>
      <p:sp>
        <p:nvSpPr>
          <p:cNvPr id="5" name="Прямоугольник 4"/>
          <p:cNvSpPr/>
          <p:nvPr/>
        </p:nvSpPr>
        <p:spPr>
          <a:xfrm>
            <a:off x="6012160" y="2132856"/>
            <a:ext cx="3024336" cy="646331"/>
          </a:xfrm>
          <a:prstGeom prst="rect">
            <a:avLst/>
          </a:prstGeom>
        </p:spPr>
        <p:txBody>
          <a:bodyPr wrap="square">
            <a:spAutoFit/>
          </a:bodyPr>
          <a:lstStyle/>
          <a:p>
            <a:r>
              <a:rPr lang="en-US" dirty="0" smtClean="0"/>
              <a:t>Floral formula and floral diagram of </a:t>
            </a:r>
            <a:r>
              <a:rPr lang="en-US" i="1" dirty="0" smtClean="0"/>
              <a:t>Ranunculus</a:t>
            </a:r>
            <a:r>
              <a:rPr lang="en-US" b="1" i="1" dirty="0" smtClean="0"/>
              <a:t> </a:t>
            </a:r>
            <a:endParaRPr lang="ru-RU" i="1" dirty="0"/>
          </a:p>
        </p:txBody>
      </p:sp>
      <p:sp>
        <p:nvSpPr>
          <p:cNvPr id="6" name="Прямоугольник 5"/>
          <p:cNvSpPr/>
          <p:nvPr/>
        </p:nvSpPr>
        <p:spPr>
          <a:xfrm>
            <a:off x="6012160" y="2708920"/>
            <a:ext cx="2515432" cy="584775"/>
          </a:xfrm>
          <a:prstGeom prst="rect">
            <a:avLst/>
          </a:prstGeom>
        </p:spPr>
        <p:txBody>
          <a:bodyPr wrap="none">
            <a:spAutoFit/>
          </a:bodyPr>
          <a:lstStyle/>
          <a:p>
            <a:r>
              <a:rPr lang="en-US" sz="3200" dirty="0" smtClean="0"/>
              <a:t>*K</a:t>
            </a:r>
            <a:r>
              <a:rPr lang="en-US" sz="3200" baseline="-25000" dirty="0" smtClean="0"/>
              <a:t>5 </a:t>
            </a:r>
            <a:r>
              <a:rPr lang="en-US" sz="3200" dirty="0" smtClean="0"/>
              <a:t>C</a:t>
            </a:r>
            <a:r>
              <a:rPr lang="en-US" sz="3200" baseline="-25000" dirty="0" smtClean="0"/>
              <a:t>5 </a:t>
            </a:r>
            <a:r>
              <a:rPr lang="en-US" sz="3200" dirty="0" smtClean="0"/>
              <a:t>A∞ G</a:t>
            </a:r>
            <a:r>
              <a:rPr lang="en-US" sz="3200" u="sng" dirty="0" smtClean="0"/>
              <a:t>∞</a:t>
            </a:r>
            <a:endParaRPr lang="ru-RU" sz="3200" u="sng"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99792" y="3429000"/>
            <a:ext cx="6168189" cy="3276000"/>
          </a:xfrm>
          <a:prstGeom prst="rect">
            <a:avLst/>
          </a:prstGeom>
        </p:spPr>
      </p:pic>
      <p:sp>
        <p:nvSpPr>
          <p:cNvPr id="3" name="Прямоугольник 2"/>
          <p:cNvSpPr/>
          <p:nvPr/>
        </p:nvSpPr>
        <p:spPr>
          <a:xfrm>
            <a:off x="2813439" y="67855"/>
            <a:ext cx="2406428" cy="523220"/>
          </a:xfrm>
          <a:prstGeom prst="rect">
            <a:avLst/>
          </a:prstGeom>
        </p:spPr>
        <p:txBody>
          <a:bodyPr wrap="none">
            <a:spAutoFit/>
          </a:bodyPr>
          <a:lstStyle/>
          <a:p>
            <a:r>
              <a:rPr lang="en-US" sz="2800" b="1" i="1" dirty="0" smtClean="0"/>
              <a:t>Ranunculus sp.</a:t>
            </a:r>
            <a:endParaRPr lang="ru-RU" sz="2800" dirty="0"/>
          </a:p>
        </p:txBody>
      </p:sp>
      <p:pic>
        <p:nvPicPr>
          <p:cNvPr id="1026" name="Picture 2" descr="C:\Users\ADM\Documents\Karime\2018\Lectures\Anatomy and morphology of plant\Additional materials\Plant systematics\ranunculaceae\Ran Buttercup meadow.jpg"/>
          <p:cNvPicPr>
            <a:picLocks noChangeAspect="1" noChangeArrowheads="1"/>
          </p:cNvPicPr>
          <p:nvPr/>
        </p:nvPicPr>
        <p:blipFill>
          <a:blip r:embed="rId4" cstate="print"/>
          <a:srcRect/>
          <a:stretch>
            <a:fillRect/>
          </a:stretch>
        </p:blipFill>
        <p:spPr bwMode="auto">
          <a:xfrm>
            <a:off x="0" y="620688"/>
            <a:ext cx="2623443" cy="5328000"/>
          </a:xfrm>
          <a:prstGeom prst="rect">
            <a:avLst/>
          </a:prstGeom>
          <a:noFill/>
        </p:spPr>
      </p:pic>
      <p:pic>
        <p:nvPicPr>
          <p:cNvPr id="8" name="Picture 2" descr="C:\Users\ADM\Documents\Karime\2018\Lectures\Anatomy and morphology of plant\Additional materials\Plant systematics\ranunculaceae\Male_and_female_sign.svg.png"/>
          <p:cNvPicPr>
            <a:picLocks noChangeAspect="1" noChangeArrowheads="1"/>
          </p:cNvPicPr>
          <p:nvPr/>
        </p:nvPicPr>
        <p:blipFill>
          <a:blip r:embed="rId5" cstate="print"/>
          <a:srcRect/>
          <a:stretch>
            <a:fillRect/>
          </a:stretch>
        </p:blipFill>
        <p:spPr bwMode="auto">
          <a:xfrm>
            <a:off x="5868144" y="2924944"/>
            <a:ext cx="216024" cy="288032"/>
          </a:xfrm>
          <a:prstGeom prst="rect">
            <a:avLst/>
          </a:prstGeom>
          <a:noFill/>
        </p:spPr>
      </p:pic>
      <p:pic>
        <p:nvPicPr>
          <p:cNvPr id="34818" name="Picture 2" descr="https://botane.ru/_media/ehnciklopedija/lutik.jpg"/>
          <p:cNvPicPr>
            <a:picLocks noChangeAspect="1" noChangeArrowheads="1"/>
          </p:cNvPicPr>
          <p:nvPr/>
        </p:nvPicPr>
        <p:blipFill>
          <a:blip r:embed="rId6" cstate="print"/>
          <a:srcRect/>
          <a:stretch>
            <a:fillRect/>
          </a:stretch>
        </p:blipFill>
        <p:spPr bwMode="auto">
          <a:xfrm>
            <a:off x="2699792" y="692696"/>
            <a:ext cx="2684211" cy="1836000"/>
          </a:xfrm>
          <a:prstGeom prst="rect">
            <a:avLst/>
          </a:prstGeom>
          <a:noFill/>
        </p:spPr>
      </p:pic>
      <p:sp>
        <p:nvSpPr>
          <p:cNvPr id="10" name="Прямоугольник 9"/>
          <p:cNvSpPr/>
          <p:nvPr/>
        </p:nvSpPr>
        <p:spPr>
          <a:xfrm>
            <a:off x="2483768" y="2564904"/>
            <a:ext cx="3256084" cy="369332"/>
          </a:xfrm>
          <a:prstGeom prst="rect">
            <a:avLst/>
          </a:prstGeom>
        </p:spPr>
        <p:txBody>
          <a:bodyPr wrap="none">
            <a:spAutoFit/>
          </a:bodyPr>
          <a:lstStyle/>
          <a:p>
            <a:r>
              <a:rPr lang="en-US" b="1" dirty="0" smtClean="0"/>
              <a:t>1-Aggregate </a:t>
            </a:r>
            <a:r>
              <a:rPr lang="en-US" b="1" dirty="0" err="1" smtClean="0"/>
              <a:t>achenes</a:t>
            </a:r>
            <a:r>
              <a:rPr lang="en-US" b="1" dirty="0" smtClean="0"/>
              <a:t>, 2-</a:t>
            </a:r>
            <a:r>
              <a:rPr lang="en-US" dirty="0" smtClean="0"/>
              <a:t> </a:t>
            </a:r>
            <a:r>
              <a:rPr lang="en-US" b="1" dirty="0" err="1" smtClean="0"/>
              <a:t>achene</a:t>
            </a:r>
            <a:r>
              <a:rPr lang="en-US" b="1" dirty="0" smtClean="0"/>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31008"/>
            <a:ext cx="8496944" cy="4226992"/>
          </a:xfrm>
          <a:prstGeom prst="rect">
            <a:avLst/>
          </a:prstGeom>
        </p:spPr>
        <p:txBody>
          <a:bodyPr wrap="square">
            <a:spAutoFit/>
          </a:bodyPr>
          <a:lstStyle/>
          <a:p>
            <a:pPr indent="355600"/>
            <a:r>
              <a:rPr lang="en-US" sz="2200" b="1" i="1" dirty="0" err="1" smtClean="0"/>
              <a:t>Trollius</a:t>
            </a:r>
            <a:r>
              <a:rPr lang="en-US" sz="2200" b="1" i="1" dirty="0" smtClean="0"/>
              <a:t> sp.</a:t>
            </a:r>
            <a:endParaRPr lang="en-US" sz="2200" b="1" dirty="0"/>
          </a:p>
          <a:p>
            <a:pPr indent="536575" algn="just"/>
            <a:r>
              <a:rPr lang="en-US" sz="2200" b="1" dirty="0" smtClean="0"/>
              <a:t>Stem</a:t>
            </a:r>
            <a:r>
              <a:rPr lang="en-US" sz="2200" dirty="0" smtClean="0"/>
              <a:t>: </a:t>
            </a:r>
            <a:r>
              <a:rPr lang="en-US" sz="2200" dirty="0"/>
              <a:t>unbranched, </a:t>
            </a:r>
            <a:r>
              <a:rPr lang="en-US" sz="2200" dirty="0" smtClean="0"/>
              <a:t>glabrous.</a:t>
            </a:r>
          </a:p>
          <a:p>
            <a:pPr indent="536575" algn="just"/>
            <a:r>
              <a:rPr lang="en-US" sz="2200" b="1" dirty="0" smtClean="0"/>
              <a:t>Flower</a:t>
            </a:r>
            <a:r>
              <a:rPr lang="en-US" sz="2200" dirty="0"/>
              <a:t>: </a:t>
            </a:r>
            <a:r>
              <a:rPr lang="en-US" sz="2200" dirty="0" err="1"/>
              <a:t>Perianth</a:t>
            </a:r>
            <a:r>
              <a:rPr lang="en-US" sz="2200" dirty="0"/>
              <a:t> spherical, yellow, 2–4 cm (0.8–0.16 in.) wide. Petals 5–15, small, inside calyx leaves. Petal-like sepals approx. 15, concave, yellow. Stamens many. Gynoecium separate, with many pistils. Flowers solitary or as 2–3-flower cymes</a:t>
            </a:r>
            <a:r>
              <a:rPr lang="en-US" sz="2200" dirty="0" smtClean="0"/>
              <a:t>.</a:t>
            </a:r>
          </a:p>
          <a:p>
            <a:pPr indent="536575" algn="just">
              <a:tabLst>
                <a:tab pos="536575" algn="l"/>
              </a:tabLst>
            </a:pPr>
            <a:r>
              <a:rPr lang="en-US" sz="2200" b="1" dirty="0" smtClean="0"/>
              <a:t>Leaves</a:t>
            </a:r>
            <a:r>
              <a:rPr lang="en-US" sz="2200" b="1" dirty="0"/>
              <a:t>:</a:t>
            </a:r>
            <a:r>
              <a:rPr lang="en-US" sz="2200" dirty="0"/>
              <a:t> Alternate, basal leaves long-stalked, stem leaves short-stalked–</a:t>
            </a:r>
            <a:r>
              <a:rPr lang="en-US" sz="2200" dirty="0" err="1"/>
              <a:t>stalkless</a:t>
            </a:r>
            <a:r>
              <a:rPr lang="en-US" sz="2200" dirty="0"/>
              <a:t>. Basal leaf blades roundish, usually deeply 5-lobed, lobes </a:t>
            </a:r>
            <a:r>
              <a:rPr lang="en-US" sz="2200" dirty="0" err="1"/>
              <a:t>pinnatifid</a:t>
            </a:r>
            <a:r>
              <a:rPr lang="en-US" sz="2200" dirty="0"/>
              <a:t>–large-toothed. Stem leaf blades smaller and with narrower lobes. </a:t>
            </a:r>
            <a:endParaRPr lang="en-US" sz="2200" dirty="0" smtClean="0"/>
          </a:p>
          <a:p>
            <a:pPr indent="536575" algn="just">
              <a:tabLst>
                <a:tab pos="536575" algn="l"/>
              </a:tabLst>
            </a:pPr>
            <a:r>
              <a:rPr lang="en-US" sz="2200" b="1" dirty="0" smtClean="0"/>
              <a:t>Fruit</a:t>
            </a:r>
            <a:r>
              <a:rPr lang="en-US" sz="2200" b="1" dirty="0"/>
              <a:t>:</a:t>
            </a:r>
            <a:r>
              <a:rPr lang="en-US" sz="2200" dirty="0"/>
              <a:t> Dark brown, creased, keel-backed, sharp-pointed follicle. Several follicles together.</a:t>
            </a:r>
            <a:endParaRPr lang="ru-RU" sz="2200" dirty="0"/>
          </a:p>
        </p:txBody>
      </p:sp>
      <p:sp>
        <p:nvSpPr>
          <p:cNvPr id="3" name="Прямоугольник 2"/>
          <p:cNvSpPr/>
          <p:nvPr/>
        </p:nvSpPr>
        <p:spPr>
          <a:xfrm>
            <a:off x="251520" y="116632"/>
            <a:ext cx="8640960" cy="2431435"/>
          </a:xfrm>
          <a:prstGeom prst="rect">
            <a:avLst/>
          </a:prstGeom>
        </p:spPr>
        <p:txBody>
          <a:bodyPr wrap="square">
            <a:spAutoFit/>
          </a:bodyPr>
          <a:lstStyle/>
          <a:p>
            <a:pPr algn="just"/>
            <a:r>
              <a:rPr lang="en-US" sz="3200" b="1" dirty="0" smtClean="0"/>
              <a:t>Tasks of work</a:t>
            </a:r>
            <a:endParaRPr lang="en-US" sz="3200" b="1" i="1" dirty="0" smtClean="0"/>
          </a:p>
          <a:p>
            <a:pPr algn="just"/>
            <a:r>
              <a:rPr lang="en-US" sz="2400" b="1" i="1" dirty="0" err="1" smtClean="0"/>
              <a:t>Trollius</a:t>
            </a:r>
            <a:r>
              <a:rPr lang="en-US" sz="2400" b="1" i="1" dirty="0" smtClean="0"/>
              <a:t>: </a:t>
            </a:r>
            <a:r>
              <a:rPr lang="en-US" sz="2400" dirty="0" smtClean="0"/>
              <a:t>consider and draw longitudinal section of flower, note convex </a:t>
            </a:r>
            <a:r>
              <a:rPr lang="en-US" sz="2400" b="1" dirty="0" smtClean="0"/>
              <a:t>receptacle, </a:t>
            </a:r>
            <a:r>
              <a:rPr lang="en-US" sz="2400" dirty="0" smtClean="0"/>
              <a:t>arrangement of sepals, </a:t>
            </a:r>
            <a:r>
              <a:rPr lang="en-US" sz="2400" dirty="0" err="1" smtClean="0"/>
              <a:t>staminodes</a:t>
            </a:r>
            <a:r>
              <a:rPr lang="en-US" sz="2400" dirty="0" smtClean="0"/>
              <a:t>, stamens and pistils. </a:t>
            </a:r>
          </a:p>
          <a:p>
            <a:pPr algn="just"/>
            <a:r>
              <a:rPr lang="en-US" sz="2400" dirty="0" smtClean="0"/>
              <a:t>Consider and draw petal-like </a:t>
            </a:r>
            <a:r>
              <a:rPr lang="en-US" sz="2400" b="1" dirty="0" smtClean="0"/>
              <a:t>sepal.</a:t>
            </a:r>
            <a:r>
              <a:rPr lang="en-US" sz="2400" dirty="0" smtClean="0"/>
              <a:t> Consider and draw </a:t>
            </a:r>
            <a:r>
              <a:rPr lang="en-US" sz="2400" b="1" dirty="0" smtClean="0"/>
              <a:t>stamen, pistil</a:t>
            </a:r>
            <a:r>
              <a:rPr lang="en-US" sz="2400" dirty="0" smtClean="0"/>
              <a:t>, fruit (</a:t>
            </a:r>
            <a:r>
              <a:rPr lang="en-US" sz="2400" b="1" dirty="0" smtClean="0"/>
              <a:t>aggregate follicles</a:t>
            </a:r>
            <a:r>
              <a:rPr lang="en-US" sz="2400" dirty="0" smtClean="0"/>
              <a:t>). Write a floral formula.</a:t>
            </a:r>
            <a:endParaRPr lang="en-US" sz="2400" b="1" dirty="0" smtClean="0"/>
          </a:p>
        </p:txBody>
      </p:sp>
    </p:spTree>
    <p:extLst>
      <p:ext uri="{BB962C8B-B14F-4D97-AF65-F5344CB8AC3E}">
        <p14:creationId xmlns:p14="http://schemas.microsoft.com/office/powerpoint/2010/main" xmlns="" val="160975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l="1173" r="2652" b="3020"/>
          <a:stretch/>
        </p:blipFill>
        <p:spPr>
          <a:xfrm>
            <a:off x="179512" y="116632"/>
            <a:ext cx="5904000" cy="5760000"/>
          </a:xfrm>
          <a:prstGeom prst="rect">
            <a:avLst/>
          </a:prstGeom>
        </p:spPr>
      </p:pic>
      <p:sp>
        <p:nvSpPr>
          <p:cNvPr id="4" name="Прямоугольник 3"/>
          <p:cNvSpPr/>
          <p:nvPr/>
        </p:nvSpPr>
        <p:spPr>
          <a:xfrm>
            <a:off x="3347864" y="6211669"/>
            <a:ext cx="2222083" cy="646331"/>
          </a:xfrm>
          <a:prstGeom prst="rect">
            <a:avLst/>
          </a:prstGeom>
        </p:spPr>
        <p:txBody>
          <a:bodyPr wrap="none">
            <a:spAutoFit/>
          </a:bodyPr>
          <a:lstStyle/>
          <a:p>
            <a:pPr algn="just"/>
            <a:r>
              <a:rPr lang="en-US" sz="3600" b="1" i="1" dirty="0" err="1" smtClean="0"/>
              <a:t>Trollius</a:t>
            </a:r>
            <a:r>
              <a:rPr lang="en-US" sz="3600" b="1" i="1" dirty="0" smtClean="0"/>
              <a:t> sp.</a:t>
            </a:r>
            <a:endParaRPr lang="en-US" sz="3600" b="1" dirty="0"/>
          </a:p>
        </p:txBody>
      </p:sp>
      <p:pic>
        <p:nvPicPr>
          <p:cNvPr id="6" name="Рисунок 5"/>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l="17582" r="5498" b="10438"/>
          <a:stretch/>
        </p:blipFill>
        <p:spPr>
          <a:xfrm>
            <a:off x="6157697" y="4318203"/>
            <a:ext cx="2772001" cy="237600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73346" y="260648"/>
            <a:ext cx="2940702" cy="3924000"/>
          </a:xfrm>
          <a:prstGeom prst="rect">
            <a:avLst/>
          </a:prstGeom>
        </p:spPr>
      </p:pic>
      <p:sp>
        <p:nvSpPr>
          <p:cNvPr id="8" name="TextBox 7"/>
          <p:cNvSpPr txBox="1"/>
          <p:nvPr/>
        </p:nvSpPr>
        <p:spPr>
          <a:xfrm>
            <a:off x="755576" y="6093296"/>
            <a:ext cx="2232248" cy="523220"/>
          </a:xfrm>
          <a:prstGeom prst="rect">
            <a:avLst/>
          </a:prstGeom>
          <a:noFill/>
        </p:spPr>
        <p:txBody>
          <a:bodyPr wrap="square" rtlCol="0">
            <a:spAutoFit/>
          </a:bodyPr>
          <a:lstStyle/>
          <a:p>
            <a:r>
              <a:rPr lang="ru-RU" dirty="0" smtClean="0"/>
              <a:t> </a:t>
            </a:r>
            <a:r>
              <a:rPr lang="en-US" sz="2800" dirty="0" smtClean="0"/>
              <a:t>K</a:t>
            </a:r>
            <a:r>
              <a:rPr lang="en-US" dirty="0" smtClean="0"/>
              <a:t>5 </a:t>
            </a:r>
            <a:r>
              <a:rPr lang="en-US" sz="2800" dirty="0" smtClean="0"/>
              <a:t>C</a:t>
            </a:r>
            <a:r>
              <a:rPr lang="en-US" sz="2000" dirty="0" smtClean="0"/>
              <a:t>∞ </a:t>
            </a:r>
            <a:r>
              <a:rPr lang="en-US" sz="2800" dirty="0" smtClean="0"/>
              <a:t>A</a:t>
            </a:r>
            <a:r>
              <a:rPr lang="en-US" sz="2000" dirty="0" smtClean="0"/>
              <a:t>∞ </a:t>
            </a:r>
            <a:r>
              <a:rPr lang="en-US" sz="2800" dirty="0" smtClean="0"/>
              <a:t>G</a:t>
            </a:r>
            <a:r>
              <a:rPr lang="en-US" sz="2000" u="sng" dirty="0" smtClean="0"/>
              <a:t>∞</a:t>
            </a:r>
            <a:endParaRPr lang="ru-RU" sz="4800" u="sng" dirty="0"/>
          </a:p>
        </p:txBody>
      </p:sp>
      <p:pic>
        <p:nvPicPr>
          <p:cNvPr id="2050" name="Picture 2" descr="C:\Users\ADM\Documents\Karime\2018\Lectures\Anatomy and morphology of plant\Additional materials\Plant systematics\ranunculaceae\Male_and_female_sign.svg.png"/>
          <p:cNvPicPr>
            <a:picLocks noChangeAspect="1" noChangeArrowheads="1"/>
          </p:cNvPicPr>
          <p:nvPr/>
        </p:nvPicPr>
        <p:blipFill>
          <a:blip r:embed="rId6" cstate="print"/>
          <a:srcRect/>
          <a:stretch>
            <a:fillRect/>
          </a:stretch>
        </p:blipFill>
        <p:spPr bwMode="auto">
          <a:xfrm>
            <a:off x="683568" y="6237312"/>
            <a:ext cx="216024" cy="288032"/>
          </a:xfrm>
          <a:prstGeom prst="rect">
            <a:avLst/>
          </a:prstGeom>
          <a:noFill/>
        </p:spPr>
      </p:pic>
      <p:sp>
        <p:nvSpPr>
          <p:cNvPr id="9" name="Прямоугольник 8"/>
          <p:cNvSpPr/>
          <p:nvPr/>
        </p:nvSpPr>
        <p:spPr>
          <a:xfrm>
            <a:off x="323528" y="6165304"/>
            <a:ext cx="389850" cy="584775"/>
          </a:xfrm>
          <a:prstGeom prst="rect">
            <a:avLst/>
          </a:prstGeom>
        </p:spPr>
        <p:txBody>
          <a:bodyPr wrap="none">
            <a:spAutoFit/>
          </a:bodyPr>
          <a:lstStyle/>
          <a:p>
            <a:r>
              <a:rPr lang="ru-RU" sz="3200" dirty="0" smtClean="0"/>
              <a:t>*</a:t>
            </a:r>
            <a:endParaRPr lang="ru-RU" sz="3200" dirty="0"/>
          </a:p>
        </p:txBody>
      </p:sp>
    </p:spTree>
    <p:extLst>
      <p:ext uri="{BB962C8B-B14F-4D97-AF65-F5344CB8AC3E}">
        <p14:creationId xmlns:p14="http://schemas.microsoft.com/office/powerpoint/2010/main" xmlns="" val="409716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5"/>
            <a:ext cx="8208912" cy="1969770"/>
          </a:xfrm>
          <a:prstGeom prst="rect">
            <a:avLst/>
          </a:prstGeom>
        </p:spPr>
        <p:txBody>
          <a:bodyPr wrap="square">
            <a:spAutoFit/>
          </a:bodyPr>
          <a:lstStyle/>
          <a:p>
            <a:r>
              <a:rPr lang="en-US" sz="3200" b="1" dirty="0" smtClean="0"/>
              <a:t>Tasks of work</a:t>
            </a:r>
            <a:endParaRPr lang="en-US" sz="3200" b="1" i="1" dirty="0" smtClean="0"/>
          </a:p>
          <a:p>
            <a:pPr algn="just"/>
            <a:endParaRPr lang="en-US" b="1" i="1" dirty="0" smtClean="0"/>
          </a:p>
          <a:p>
            <a:pPr algn="just"/>
            <a:r>
              <a:rPr lang="en-US" sz="2400" b="1" i="1" dirty="0" smtClean="0"/>
              <a:t>Delphinium sp.</a:t>
            </a:r>
            <a:r>
              <a:rPr lang="en-US" sz="2400" i="1" dirty="0" smtClean="0"/>
              <a:t>: </a:t>
            </a:r>
            <a:r>
              <a:rPr lang="en-US" sz="2400" dirty="0" smtClean="0"/>
              <a:t>consider and draw the side view of flower, rear sepal with a spur, a </a:t>
            </a:r>
            <a:r>
              <a:rPr lang="en-US" sz="2400" b="1" dirty="0" smtClean="0"/>
              <a:t>stamen, </a:t>
            </a:r>
            <a:r>
              <a:rPr lang="en-US" sz="2400" dirty="0" smtClean="0"/>
              <a:t>fruit (</a:t>
            </a:r>
            <a:r>
              <a:rPr lang="en-US" sz="2400" b="1" dirty="0" smtClean="0"/>
              <a:t>follicles</a:t>
            </a:r>
            <a:r>
              <a:rPr lang="en-US" sz="2400" dirty="0" smtClean="0"/>
              <a:t>). Write a floral formula. </a:t>
            </a:r>
            <a:endParaRPr lang="ru-RU" sz="2400" dirty="0" smtClean="0"/>
          </a:p>
        </p:txBody>
      </p:sp>
      <p:sp>
        <p:nvSpPr>
          <p:cNvPr id="3" name="Прямоугольник 2"/>
          <p:cNvSpPr/>
          <p:nvPr/>
        </p:nvSpPr>
        <p:spPr>
          <a:xfrm>
            <a:off x="3419872" y="2420888"/>
            <a:ext cx="2388795" cy="646331"/>
          </a:xfrm>
          <a:prstGeom prst="rect">
            <a:avLst/>
          </a:prstGeom>
        </p:spPr>
        <p:txBody>
          <a:bodyPr wrap="none">
            <a:spAutoFit/>
          </a:bodyPr>
          <a:lstStyle/>
          <a:p>
            <a:r>
              <a:rPr lang="en-US" sz="3600" b="1" i="1" dirty="0" smtClean="0"/>
              <a:t>Delphinium</a:t>
            </a:r>
            <a:endParaRPr lang="ru-RU" sz="3600" dirty="0"/>
          </a:p>
        </p:txBody>
      </p:sp>
      <p:sp>
        <p:nvSpPr>
          <p:cNvPr id="4" name="Прямоугольник 3"/>
          <p:cNvSpPr/>
          <p:nvPr/>
        </p:nvSpPr>
        <p:spPr>
          <a:xfrm>
            <a:off x="611560" y="3140968"/>
            <a:ext cx="7992888" cy="1938992"/>
          </a:xfrm>
          <a:prstGeom prst="rect">
            <a:avLst/>
          </a:prstGeom>
        </p:spPr>
        <p:txBody>
          <a:bodyPr wrap="square">
            <a:spAutoFit/>
          </a:bodyPr>
          <a:lstStyle/>
          <a:p>
            <a:pPr indent="441325" algn="just"/>
            <a:r>
              <a:rPr lang="en-US" sz="2400" dirty="0" smtClean="0"/>
              <a:t>The </a:t>
            </a:r>
            <a:r>
              <a:rPr lang="en-US" sz="2400" b="1" dirty="0" smtClean="0"/>
              <a:t>leaves</a:t>
            </a:r>
            <a:r>
              <a:rPr lang="en-US" sz="2400" dirty="0" smtClean="0"/>
              <a:t> are deeply lobed with three to seven toothed, pointed lobes in a palmate shape. </a:t>
            </a:r>
          </a:p>
          <a:p>
            <a:pPr indent="441325" algn="just"/>
            <a:r>
              <a:rPr lang="en-US" sz="2400" dirty="0" smtClean="0"/>
              <a:t>The main flowering </a:t>
            </a:r>
            <a:r>
              <a:rPr lang="en-US" sz="2400" b="1" dirty="0" smtClean="0"/>
              <a:t>stem</a:t>
            </a:r>
            <a:r>
              <a:rPr lang="en-US" sz="2400" dirty="0" smtClean="0"/>
              <a:t> is erect, and varies greatly in size between the species, from 10 </a:t>
            </a:r>
            <a:r>
              <a:rPr lang="en-US" sz="2400" dirty="0" err="1" smtClean="0"/>
              <a:t>centimetres</a:t>
            </a:r>
            <a:r>
              <a:rPr lang="en-US" sz="2400" dirty="0" smtClean="0"/>
              <a:t> in some alpine species, up to 2 m tall in the larger meadowland species.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352928" cy="6370975"/>
          </a:xfrm>
          <a:prstGeom prst="rect">
            <a:avLst/>
          </a:prstGeom>
        </p:spPr>
        <p:txBody>
          <a:bodyPr wrap="square">
            <a:spAutoFit/>
          </a:bodyPr>
          <a:lstStyle/>
          <a:p>
            <a:pPr indent="447675" algn="just"/>
            <a:r>
              <a:rPr lang="en-US" sz="2400" b="1" dirty="0" smtClean="0"/>
              <a:t>Flower: </a:t>
            </a:r>
            <a:r>
              <a:rPr lang="en-US" sz="2400" dirty="0" err="1" smtClean="0"/>
              <a:t>Pedicellate</a:t>
            </a:r>
            <a:r>
              <a:rPr lang="en-US" sz="2400" dirty="0" smtClean="0"/>
              <a:t>, </a:t>
            </a:r>
            <a:r>
              <a:rPr lang="en-US" sz="2400" dirty="0" err="1" smtClean="0"/>
              <a:t>Bracteate</a:t>
            </a:r>
            <a:r>
              <a:rPr lang="en-US" sz="2400" dirty="0" smtClean="0"/>
              <a:t>, Bracteolate (two bracteoles), Bisexual, Complete, </a:t>
            </a:r>
            <a:r>
              <a:rPr lang="en-US" sz="2400" dirty="0" err="1" smtClean="0"/>
              <a:t>Zygomorphic</a:t>
            </a:r>
            <a:r>
              <a:rPr lang="en-US" sz="2400" dirty="0" smtClean="0"/>
              <a:t>, </a:t>
            </a:r>
            <a:r>
              <a:rPr lang="en-US" sz="2400" dirty="0" err="1" smtClean="0"/>
              <a:t>Hypogynous</a:t>
            </a:r>
            <a:r>
              <a:rPr lang="en-US" sz="2400" dirty="0" smtClean="0"/>
              <a:t>.</a:t>
            </a:r>
          </a:p>
          <a:p>
            <a:pPr indent="447675" algn="just"/>
            <a:r>
              <a:rPr lang="en-US" sz="2400" dirty="0" smtClean="0"/>
              <a:t>In summer the </a:t>
            </a:r>
            <a:r>
              <a:rPr lang="en-US" sz="2400" dirty="0"/>
              <a:t>plant is topped with </a:t>
            </a:r>
            <a:r>
              <a:rPr lang="en-US" sz="2400" dirty="0" smtClean="0"/>
              <a:t>a </a:t>
            </a:r>
            <a:r>
              <a:rPr lang="en-US" sz="2400" b="1" dirty="0" smtClean="0"/>
              <a:t>raceme</a:t>
            </a:r>
            <a:r>
              <a:rPr lang="en-US" sz="2400" dirty="0" smtClean="0"/>
              <a:t> </a:t>
            </a:r>
            <a:r>
              <a:rPr lang="en-US" sz="2400" dirty="0"/>
              <a:t>of </a:t>
            </a:r>
            <a:r>
              <a:rPr lang="en-US" sz="2400" dirty="0" smtClean="0"/>
              <a:t>many flowers, </a:t>
            </a:r>
            <a:r>
              <a:rPr lang="en-US" sz="2400" dirty="0"/>
              <a:t>varying in color from purple and blue, to red, yellow, or white. In most species each flower consists of five </a:t>
            </a:r>
            <a:r>
              <a:rPr lang="en-US" sz="2400" b="1" dirty="0"/>
              <a:t>petal-like </a:t>
            </a:r>
            <a:r>
              <a:rPr lang="en-US" sz="2400" b="1" dirty="0" smtClean="0"/>
              <a:t>sepals </a:t>
            </a:r>
            <a:r>
              <a:rPr lang="en-US" sz="2400" dirty="0"/>
              <a:t>which grow together to form a hollow pocket with a spur at the end, which gives the plant its name, usually more or less dark blue. Within the sepals are four </a:t>
            </a:r>
            <a:r>
              <a:rPr lang="en-US" sz="2400" dirty="0" smtClean="0"/>
              <a:t>true petals, </a:t>
            </a:r>
            <a:r>
              <a:rPr lang="en-US" sz="2400" dirty="0"/>
              <a:t>small, inconspicuous, and commonly colored similarly to the sepals. The eponymous long spur of the upper sepal encloses the nectar-containing spurs of the two upper petals</a:t>
            </a:r>
            <a:r>
              <a:rPr lang="en-US" sz="2400" dirty="0" smtClean="0"/>
              <a:t>.</a:t>
            </a:r>
            <a:endParaRPr lang="en-US" sz="2400" baseline="30000" dirty="0" smtClean="0"/>
          </a:p>
          <a:p>
            <a:pPr indent="447675"/>
            <a:r>
              <a:rPr lang="en-US" sz="2400" b="1" dirty="0" smtClean="0"/>
              <a:t>Fruit: </a:t>
            </a:r>
            <a:r>
              <a:rPr lang="en-US" sz="2400" dirty="0" err="1" smtClean="0"/>
              <a:t>carpels</a:t>
            </a:r>
            <a:r>
              <a:rPr lang="en-US" sz="2400" dirty="0" smtClean="0"/>
              <a:t> indefinite, </a:t>
            </a:r>
            <a:r>
              <a:rPr lang="en-US" sz="2400" dirty="0" err="1" smtClean="0"/>
              <a:t>apocarpous</a:t>
            </a:r>
            <a:r>
              <a:rPr lang="en-US" sz="2400" dirty="0" smtClean="0"/>
              <a:t>, fruit an aggregate follicle.</a:t>
            </a:r>
          </a:p>
          <a:p>
            <a:pPr indent="447675"/>
            <a:r>
              <a:rPr lang="en-US" sz="2400" dirty="0" smtClean="0"/>
              <a:t>The </a:t>
            </a:r>
            <a:r>
              <a:rPr lang="en-US" sz="2400" b="1" dirty="0" smtClean="0"/>
              <a:t>seeds</a:t>
            </a:r>
            <a:r>
              <a:rPr lang="en-US" sz="2400" dirty="0" smtClean="0"/>
              <a:t> </a:t>
            </a:r>
            <a:r>
              <a:rPr lang="en-US" sz="2400" dirty="0"/>
              <a:t>are small and often shiny black. The plants flower from late spring to late summer, and are pollinated </a:t>
            </a:r>
            <a:r>
              <a:rPr lang="en-US" sz="2400" dirty="0" smtClean="0"/>
              <a:t>by butterflies and bumble bees.</a:t>
            </a:r>
            <a:endParaRPr lang="en-US" sz="2400" dirty="0"/>
          </a:p>
          <a:p>
            <a:pPr indent="441325" algn="just"/>
            <a:endParaRPr lang="ru-RU" sz="2400" dirty="0"/>
          </a:p>
        </p:txBody>
      </p:sp>
    </p:spTree>
    <p:extLst>
      <p:ext uri="{BB962C8B-B14F-4D97-AF65-F5344CB8AC3E}">
        <p14:creationId xmlns:p14="http://schemas.microsoft.com/office/powerpoint/2010/main" xmlns="" val="126165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Biodiversity of plants\Additional materials Biodiversity\Ranunculaceae_Delphinium2.jpg"/>
          <p:cNvPicPr>
            <a:picLocks noChangeAspect="1" noChangeArrowheads="1"/>
          </p:cNvPicPr>
          <p:nvPr/>
        </p:nvPicPr>
        <p:blipFill>
          <a:blip r:embed="rId2" cstate="print"/>
          <a:srcRect l="4773" r="2948" b="2370"/>
          <a:stretch>
            <a:fillRect/>
          </a:stretch>
        </p:blipFill>
        <p:spPr bwMode="auto">
          <a:xfrm>
            <a:off x="4211960" y="188640"/>
            <a:ext cx="4789437" cy="6552000"/>
          </a:xfrm>
          <a:prstGeom prst="rect">
            <a:avLst/>
          </a:prstGeom>
          <a:noFill/>
        </p:spPr>
      </p:pic>
      <p:pic>
        <p:nvPicPr>
          <p:cNvPr id="3" name="Рисунок 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179512" y="332656"/>
            <a:ext cx="3933620" cy="2628000"/>
          </a:xfrm>
          <a:prstGeom prst="rect">
            <a:avLst/>
          </a:prstGeom>
        </p:spPr>
      </p:pic>
      <p:sp>
        <p:nvSpPr>
          <p:cNvPr id="4" name="Прямоугольник 3"/>
          <p:cNvSpPr/>
          <p:nvPr/>
        </p:nvSpPr>
        <p:spPr>
          <a:xfrm>
            <a:off x="1403648" y="5949280"/>
            <a:ext cx="2404826" cy="523220"/>
          </a:xfrm>
          <a:prstGeom prst="rect">
            <a:avLst/>
          </a:prstGeom>
        </p:spPr>
        <p:txBody>
          <a:bodyPr wrap="none">
            <a:spAutoFit/>
          </a:bodyPr>
          <a:lstStyle/>
          <a:p>
            <a:r>
              <a:rPr lang="en-US" sz="2800" b="1" i="1" dirty="0" smtClean="0"/>
              <a:t>Delphinium sp.</a:t>
            </a:r>
            <a:endParaRPr lang="ru-RU" sz="2800" dirty="0"/>
          </a:p>
        </p:txBody>
      </p:sp>
      <p:sp>
        <p:nvSpPr>
          <p:cNvPr id="5" name="Прямоугольник 4"/>
          <p:cNvSpPr/>
          <p:nvPr/>
        </p:nvSpPr>
        <p:spPr>
          <a:xfrm>
            <a:off x="467544" y="3861048"/>
            <a:ext cx="3723327" cy="400110"/>
          </a:xfrm>
          <a:prstGeom prst="rect">
            <a:avLst/>
          </a:prstGeom>
        </p:spPr>
        <p:txBody>
          <a:bodyPr wrap="none">
            <a:spAutoFit/>
          </a:bodyPr>
          <a:lstStyle/>
          <a:p>
            <a:r>
              <a:rPr lang="en-US" sz="2000" b="1" dirty="0" smtClean="0"/>
              <a:t>Floral Formula: </a:t>
            </a:r>
            <a:r>
              <a:rPr lang="en-US" sz="2000" dirty="0" smtClean="0"/>
              <a:t>↑     K5 C5 A∞ G1</a:t>
            </a:r>
            <a:endParaRPr lang="ru-RU" sz="2000" dirty="0"/>
          </a:p>
        </p:txBody>
      </p:sp>
      <p:pic>
        <p:nvPicPr>
          <p:cNvPr id="6" name="Picture 2" descr="C:\Users\ADM\Documents\Karime\2018\Lectures\Anatomy and morphology of plant\Additional materials\Plant systematics\ranunculaceae\Male_and_female_sign.svg.png"/>
          <p:cNvPicPr>
            <a:picLocks noChangeAspect="1" noChangeArrowheads="1"/>
          </p:cNvPicPr>
          <p:nvPr/>
        </p:nvPicPr>
        <p:blipFill>
          <a:blip r:embed="rId5" cstate="print"/>
          <a:srcRect/>
          <a:stretch>
            <a:fillRect/>
          </a:stretch>
        </p:blipFill>
        <p:spPr bwMode="auto">
          <a:xfrm>
            <a:off x="2483768" y="3933056"/>
            <a:ext cx="216024" cy="288032"/>
          </a:xfrm>
          <a:prstGeom prst="rect">
            <a:avLst/>
          </a:prstGeom>
          <a:noFill/>
        </p:spPr>
      </p:pic>
    </p:spTree>
    <p:extLst>
      <p:ext uri="{BB962C8B-B14F-4D97-AF65-F5344CB8AC3E}">
        <p14:creationId xmlns:p14="http://schemas.microsoft.com/office/powerpoint/2010/main" xmlns="" val="292547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352928" cy="5328592"/>
          </a:xfrm>
        </p:spPr>
        <p:txBody>
          <a:bodyPr>
            <a:normAutofit/>
          </a:bodyPr>
          <a:lstStyle/>
          <a:p>
            <a:pPr algn="l">
              <a:spcBef>
                <a:spcPts val="0"/>
              </a:spcBef>
            </a:pPr>
            <a:r>
              <a:rPr lang="en-US" sz="3600" b="1" dirty="0" smtClean="0"/>
              <a:t>Class </a:t>
            </a:r>
            <a:r>
              <a:rPr lang="en-US" sz="3600" b="1" dirty="0" err="1" smtClean="0"/>
              <a:t>Magnoliopsida</a:t>
            </a:r>
            <a:r>
              <a:rPr lang="en-US" sz="3600" b="1" dirty="0" smtClean="0"/>
              <a:t/>
            </a:r>
            <a:br>
              <a:rPr lang="en-US" sz="3600" b="1" dirty="0" smtClean="0"/>
            </a:br>
            <a:r>
              <a:rPr lang="en-US" sz="3600" b="1" dirty="0" smtClean="0"/>
              <a:t>     Subclasses </a:t>
            </a:r>
            <a:r>
              <a:rPr lang="en-US" sz="3600" b="1" dirty="0" err="1" smtClean="0"/>
              <a:t>Rosidea</a:t>
            </a:r>
            <a:r>
              <a:rPr lang="en-US" sz="3600" b="1" dirty="0" smtClean="0"/>
              <a:t/>
            </a:r>
            <a:br>
              <a:rPr lang="en-US" sz="3600" b="1" dirty="0" smtClean="0"/>
            </a:br>
            <a:r>
              <a:rPr lang="en-US" sz="3600" b="1" dirty="0" smtClean="0"/>
              <a:t>          Order Rosales</a:t>
            </a:r>
            <a:br>
              <a:rPr lang="en-US" sz="3600" b="1" dirty="0" smtClean="0"/>
            </a:br>
            <a:r>
              <a:rPr lang="en-US" sz="3600" b="1" dirty="0" smtClean="0"/>
              <a:t>                Family </a:t>
            </a:r>
            <a:r>
              <a:rPr lang="en-US" sz="3600" b="1" dirty="0" err="1" smtClean="0"/>
              <a:t>Rosaceae</a:t>
            </a:r>
            <a:r>
              <a:rPr lang="en-US" sz="3600" b="1" dirty="0" smtClean="0"/>
              <a:t/>
            </a:r>
            <a:br>
              <a:rPr lang="en-US" sz="3600" b="1" dirty="0" smtClean="0"/>
            </a:br>
            <a:r>
              <a:rPr lang="en-US" sz="3600" b="1" dirty="0" smtClean="0"/>
              <a:t>          Order </a:t>
            </a:r>
            <a:r>
              <a:rPr lang="en-US" sz="3600" b="1" dirty="0" err="1" smtClean="0"/>
              <a:t>Fabales</a:t>
            </a:r>
            <a:r>
              <a:rPr lang="en-US" sz="3600" b="1" dirty="0" smtClean="0"/>
              <a:t> </a:t>
            </a:r>
            <a:br>
              <a:rPr lang="en-US" sz="3600" b="1" dirty="0" smtClean="0"/>
            </a:br>
            <a:r>
              <a:rPr lang="en-US" sz="3600" b="1" dirty="0" smtClean="0"/>
              <a:t>                Family </a:t>
            </a:r>
            <a:r>
              <a:rPr lang="en-US" sz="3600" b="1" dirty="0" err="1" smtClean="0"/>
              <a:t>Leguminosae</a:t>
            </a:r>
            <a:r>
              <a:rPr lang="en-US" sz="3600" b="1" dirty="0" smtClean="0"/>
              <a:t> (</a:t>
            </a:r>
            <a:r>
              <a:rPr lang="en-US" sz="3600" b="1" dirty="0" err="1" smtClean="0"/>
              <a:t>Fabaceae</a:t>
            </a:r>
            <a:r>
              <a:rPr lang="en-US" sz="3600" b="1" dirty="0" smtClean="0"/>
              <a:t>)</a:t>
            </a:r>
            <a:br>
              <a:rPr lang="en-US" sz="3600" b="1" dirty="0" smtClean="0"/>
            </a:br>
            <a:endParaRPr lang="ru-RU"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764704"/>
            <a:ext cx="8424936" cy="5324535"/>
          </a:xfrm>
          <a:prstGeom prst="rect">
            <a:avLst/>
          </a:prstGeom>
        </p:spPr>
        <p:txBody>
          <a:bodyPr wrap="square">
            <a:spAutoFit/>
          </a:bodyPr>
          <a:lstStyle/>
          <a:p>
            <a:pPr indent="357188" algn="just"/>
            <a:r>
              <a:rPr lang="en-US" sz="2000" dirty="0" smtClean="0"/>
              <a:t>A Floral Formula is a very useful “short-hand” method of recording floral structure. The four whorls of the flower are represented by capital letters: </a:t>
            </a:r>
            <a:r>
              <a:rPr lang="en-US" sz="2000" b="1" dirty="0" smtClean="0"/>
              <a:t>K</a:t>
            </a:r>
            <a:r>
              <a:rPr lang="en-US" sz="2000" dirty="0" smtClean="0"/>
              <a:t> = calyx or sepals, </a:t>
            </a:r>
            <a:r>
              <a:rPr lang="en-US" sz="2000" b="1" dirty="0" smtClean="0"/>
              <a:t>C</a:t>
            </a:r>
            <a:r>
              <a:rPr lang="en-US" sz="2000" dirty="0" smtClean="0"/>
              <a:t> = corolla or petal (</a:t>
            </a:r>
            <a:r>
              <a:rPr lang="en-US" sz="2000" b="1" dirty="0" smtClean="0"/>
              <a:t>T</a:t>
            </a:r>
            <a:r>
              <a:rPr lang="en-US" sz="2000" dirty="0" smtClean="0"/>
              <a:t> = </a:t>
            </a:r>
            <a:r>
              <a:rPr lang="en-US" sz="2000" dirty="0" err="1" smtClean="0"/>
              <a:t>perianth</a:t>
            </a:r>
            <a:r>
              <a:rPr lang="en-US" sz="2000" dirty="0" smtClean="0"/>
              <a:t>, if </a:t>
            </a:r>
            <a:r>
              <a:rPr lang="en-US" sz="2000" b="1" dirty="0" smtClean="0"/>
              <a:t>K </a:t>
            </a:r>
            <a:r>
              <a:rPr lang="en-US" sz="2000" dirty="0" smtClean="0"/>
              <a:t>and </a:t>
            </a:r>
            <a:r>
              <a:rPr lang="en-US" sz="2000" b="1" dirty="0" smtClean="0"/>
              <a:t>C</a:t>
            </a:r>
            <a:r>
              <a:rPr lang="en-US" sz="2000" dirty="0" smtClean="0"/>
              <a:t> are indistinguishable), </a:t>
            </a:r>
            <a:r>
              <a:rPr lang="en-US" sz="2000" b="1" dirty="0" smtClean="0"/>
              <a:t>A</a:t>
            </a:r>
            <a:r>
              <a:rPr lang="en-US" sz="2000" dirty="0" smtClean="0"/>
              <a:t> = </a:t>
            </a:r>
            <a:r>
              <a:rPr lang="en-US" sz="2000" dirty="0" err="1" smtClean="0"/>
              <a:t>androecium</a:t>
            </a:r>
            <a:r>
              <a:rPr lang="en-US" sz="2000" dirty="0" smtClean="0"/>
              <a:t> or stamens and </a:t>
            </a:r>
            <a:r>
              <a:rPr lang="en-US" sz="2000" b="1" dirty="0" smtClean="0"/>
              <a:t>G</a:t>
            </a:r>
            <a:r>
              <a:rPr lang="en-US" sz="2000" dirty="0" smtClean="0"/>
              <a:t> = </a:t>
            </a:r>
            <a:r>
              <a:rPr lang="en-US" sz="2000" dirty="0" err="1" smtClean="0"/>
              <a:t>gynoecium</a:t>
            </a:r>
            <a:r>
              <a:rPr lang="en-US" sz="2000" dirty="0" smtClean="0"/>
              <a:t> or pistil. A number is placed after and slightly below each of these letters to indicate the number of parts in each whorl. If the parts of any whorl are fused, wholly or partially, the figure is enclosed in brackets. </a:t>
            </a:r>
          </a:p>
          <a:p>
            <a:pPr indent="357188" algn="just"/>
            <a:r>
              <a:rPr lang="en-US" sz="2000" dirty="0" smtClean="0"/>
              <a:t>If the parts of one whorl are joined to those of another whorl, a line is placed over the top, connecting the appropriate 2 letters. If the </a:t>
            </a:r>
            <a:r>
              <a:rPr lang="en-US" sz="2000" b="1" dirty="0" err="1" smtClean="0"/>
              <a:t>gynoecium</a:t>
            </a:r>
            <a:r>
              <a:rPr lang="en-US" sz="2000" b="1" dirty="0" smtClean="0"/>
              <a:t> is superior </a:t>
            </a:r>
            <a:r>
              <a:rPr lang="en-US" sz="2000" dirty="0" smtClean="0"/>
              <a:t>(i.e. it is borne above the point of attachment of the other parts on the receptacle) a line is placed below the number of </a:t>
            </a:r>
            <a:r>
              <a:rPr lang="en-US" sz="2000" dirty="0" err="1" smtClean="0"/>
              <a:t>carpels</a:t>
            </a:r>
            <a:r>
              <a:rPr lang="en-US" sz="2000" dirty="0" smtClean="0"/>
              <a:t>; (i.e. it </a:t>
            </a:r>
            <a:r>
              <a:rPr lang="en-US" sz="2000" b="1" dirty="0" smtClean="0"/>
              <a:t>if inferior </a:t>
            </a:r>
            <a:r>
              <a:rPr lang="en-US" sz="2000" dirty="0" smtClean="0"/>
              <a:t>occurs below the point of attachment of the other floral parts) then a line is placed above the figure. </a:t>
            </a:r>
          </a:p>
          <a:p>
            <a:pPr indent="357188" algn="just"/>
            <a:r>
              <a:rPr lang="en-US" sz="2000" dirty="0" smtClean="0"/>
              <a:t>If the flower is </a:t>
            </a:r>
            <a:r>
              <a:rPr lang="en-US" sz="2000" b="1" dirty="0" smtClean="0"/>
              <a:t>regular or </a:t>
            </a:r>
            <a:r>
              <a:rPr lang="en-US" sz="2000" b="1" dirty="0" err="1" smtClean="0"/>
              <a:t>actinomorphic</a:t>
            </a:r>
            <a:r>
              <a:rPr lang="en-US" sz="2000" b="1" dirty="0" smtClean="0"/>
              <a:t> </a:t>
            </a:r>
            <a:r>
              <a:rPr lang="en-US" sz="2000" dirty="0" smtClean="0"/>
              <a:t>(i.e. has several planes of symmetry) the formula is prefixed with the sign * ; if irregular or </a:t>
            </a:r>
            <a:r>
              <a:rPr lang="en-US" sz="2000" dirty="0" err="1" smtClean="0"/>
              <a:t>zygomorphic</a:t>
            </a:r>
            <a:r>
              <a:rPr lang="en-US" sz="2000" dirty="0" smtClean="0"/>
              <a:t> (i.e. has only one plane of symmetry) the formula is prefixed by ↑ . Bisexual flowers have the </a:t>
            </a:r>
            <a:r>
              <a:rPr lang="ru-RU" sz="2000" dirty="0" smtClean="0"/>
              <a:t>♂</a:t>
            </a:r>
            <a:r>
              <a:rPr lang="en-US" sz="2000" dirty="0" smtClean="0"/>
              <a:t> and </a:t>
            </a:r>
            <a:r>
              <a:rPr lang="ru-RU" sz="2000" dirty="0" smtClean="0"/>
              <a:t>♀</a:t>
            </a:r>
            <a:r>
              <a:rPr lang="en-US" sz="2000" dirty="0" smtClean="0"/>
              <a:t> signs combined.</a:t>
            </a:r>
            <a:endParaRPr lang="ru-RU" sz="2000" dirty="0"/>
          </a:p>
        </p:txBody>
      </p:sp>
      <p:sp>
        <p:nvSpPr>
          <p:cNvPr id="5" name="Прямоугольник 4"/>
          <p:cNvSpPr/>
          <p:nvPr/>
        </p:nvSpPr>
        <p:spPr>
          <a:xfrm>
            <a:off x="755576" y="260648"/>
            <a:ext cx="2736304" cy="400110"/>
          </a:xfrm>
          <a:prstGeom prst="rect">
            <a:avLst/>
          </a:prstGeom>
        </p:spPr>
        <p:txBody>
          <a:bodyPr wrap="square">
            <a:spAutoFit/>
          </a:bodyPr>
          <a:lstStyle/>
          <a:p>
            <a:r>
              <a:rPr lang="en-US" sz="2000" b="1" dirty="0" err="1" smtClean="0"/>
              <a:t>Introdaction</a:t>
            </a:r>
            <a:endParaRPr lang="ru-RU"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132856"/>
            <a:ext cx="7632848" cy="3785652"/>
          </a:xfrm>
          <a:prstGeom prst="rect">
            <a:avLst/>
          </a:prstGeom>
        </p:spPr>
        <p:txBody>
          <a:bodyPr wrap="square">
            <a:spAutoFit/>
          </a:bodyPr>
          <a:lstStyle/>
          <a:p>
            <a:pPr indent="361950" algn="just"/>
            <a:r>
              <a:rPr lang="en-US" sz="2400" dirty="0" smtClean="0"/>
              <a:t>In the subfamily </a:t>
            </a:r>
            <a:r>
              <a:rPr lang="en-US" sz="2400" b="1" dirty="0" err="1" smtClean="0"/>
              <a:t>Rosoideae</a:t>
            </a:r>
            <a:r>
              <a:rPr lang="en-US" sz="2400" dirty="0" smtClean="0"/>
              <a:t> many </a:t>
            </a:r>
            <a:r>
              <a:rPr lang="en-US" sz="2400" dirty="0" err="1" smtClean="0"/>
              <a:t>apocarpous</a:t>
            </a:r>
            <a:r>
              <a:rPr lang="en-US" sz="2400" dirty="0" smtClean="0"/>
              <a:t> pistils mature into </a:t>
            </a:r>
            <a:r>
              <a:rPr lang="en-US" sz="2400" dirty="0" err="1" smtClean="0"/>
              <a:t>achenes</a:t>
            </a:r>
            <a:r>
              <a:rPr lang="en-US" sz="2400" dirty="0" smtClean="0"/>
              <a:t>,</a:t>
            </a:r>
          </a:p>
          <a:p>
            <a:pPr indent="361950" algn="just"/>
            <a:r>
              <a:rPr lang="en-US" sz="2400" dirty="0" smtClean="0"/>
              <a:t>while in the </a:t>
            </a:r>
            <a:r>
              <a:rPr lang="en-US" sz="2400" b="1" dirty="0" err="1" smtClean="0"/>
              <a:t>Prunoideae</a:t>
            </a:r>
            <a:r>
              <a:rPr lang="en-US" sz="2400" dirty="0" smtClean="0"/>
              <a:t> a single </a:t>
            </a:r>
            <a:r>
              <a:rPr lang="en-US" sz="2400" dirty="0" err="1" smtClean="0"/>
              <a:t>monocarpellate</a:t>
            </a:r>
            <a:r>
              <a:rPr lang="en-US" sz="2400" dirty="0" smtClean="0"/>
              <a:t> pistil matures into a drupe. </a:t>
            </a:r>
          </a:p>
          <a:p>
            <a:pPr indent="361950" algn="just"/>
            <a:r>
              <a:rPr lang="en-US" sz="2400" dirty="0" smtClean="0"/>
              <a:t>In subfamily </a:t>
            </a:r>
            <a:r>
              <a:rPr lang="en-US" sz="2400" b="1" dirty="0" err="1" smtClean="0"/>
              <a:t>Spiraeoideae</a:t>
            </a:r>
            <a:r>
              <a:rPr lang="en-US" sz="2400" dirty="0" smtClean="0"/>
              <a:t> the </a:t>
            </a:r>
            <a:r>
              <a:rPr lang="en-US" sz="2400" dirty="0" err="1" smtClean="0"/>
              <a:t>gynoecium</a:t>
            </a:r>
            <a:r>
              <a:rPr lang="en-US" sz="2400" dirty="0" smtClean="0"/>
              <a:t> consists of two or more </a:t>
            </a:r>
            <a:r>
              <a:rPr lang="en-US" sz="2400" dirty="0" err="1" smtClean="0"/>
              <a:t>apocarpous</a:t>
            </a:r>
            <a:r>
              <a:rPr lang="en-US" sz="2400" dirty="0" smtClean="0"/>
              <a:t> pistils that mature into follicles. In all of these cases the ovary is superior and there is commonly some development of a </a:t>
            </a:r>
            <a:r>
              <a:rPr lang="en-US" sz="2400" dirty="0" err="1" smtClean="0"/>
              <a:t>perigynous</a:t>
            </a:r>
            <a:r>
              <a:rPr lang="en-US" sz="2400" dirty="0" smtClean="0"/>
              <a:t> zone.</a:t>
            </a:r>
          </a:p>
          <a:p>
            <a:pPr indent="361950" algn="just"/>
            <a:r>
              <a:rPr lang="en-US" sz="2400" dirty="0" smtClean="0"/>
              <a:t> However, in a fourth subfamily, </a:t>
            </a:r>
            <a:r>
              <a:rPr lang="en-US" sz="2400" b="1" dirty="0" err="1" smtClean="0"/>
              <a:t>Maloideae</a:t>
            </a:r>
            <a:r>
              <a:rPr lang="en-US" sz="2400" b="1" dirty="0" smtClean="0"/>
              <a:t>,</a:t>
            </a:r>
            <a:r>
              <a:rPr lang="en-US" sz="2400" dirty="0" smtClean="0"/>
              <a:t> the ovary is compound and inferior, and an </a:t>
            </a:r>
            <a:r>
              <a:rPr lang="en-US" sz="2400" dirty="0" err="1" smtClean="0"/>
              <a:t>epigynous</a:t>
            </a:r>
            <a:r>
              <a:rPr lang="en-US" sz="2400" dirty="0" smtClean="0"/>
              <a:t> zone may occur. </a:t>
            </a:r>
            <a:endParaRPr lang="ru-RU" sz="2400" dirty="0"/>
          </a:p>
        </p:txBody>
      </p:sp>
      <p:sp>
        <p:nvSpPr>
          <p:cNvPr id="3" name="Прямоугольник 2"/>
          <p:cNvSpPr/>
          <p:nvPr/>
        </p:nvSpPr>
        <p:spPr>
          <a:xfrm>
            <a:off x="3491880" y="1412776"/>
            <a:ext cx="2147576" cy="584775"/>
          </a:xfrm>
          <a:prstGeom prst="rect">
            <a:avLst/>
          </a:prstGeom>
        </p:spPr>
        <p:txBody>
          <a:bodyPr wrap="none">
            <a:spAutoFit/>
          </a:bodyPr>
          <a:lstStyle/>
          <a:p>
            <a:r>
              <a:rPr lang="en-US" sz="3200" b="1" dirty="0" smtClean="0">
                <a:solidFill>
                  <a:prstClr val="black"/>
                </a:solidFill>
              </a:rPr>
              <a:t>Subfamilies</a:t>
            </a:r>
            <a:endParaRPr lang="ru-RU" sz="3200" b="1" dirty="0"/>
          </a:p>
        </p:txBody>
      </p:sp>
      <p:sp>
        <p:nvSpPr>
          <p:cNvPr id="4" name="Прямоугольник 3"/>
          <p:cNvSpPr/>
          <p:nvPr/>
        </p:nvSpPr>
        <p:spPr>
          <a:xfrm>
            <a:off x="2051720" y="476672"/>
            <a:ext cx="5351080" cy="584775"/>
          </a:xfrm>
          <a:prstGeom prst="rect">
            <a:avLst/>
          </a:prstGeom>
        </p:spPr>
        <p:txBody>
          <a:bodyPr wrap="square">
            <a:spAutoFit/>
          </a:bodyPr>
          <a:lstStyle/>
          <a:p>
            <a:r>
              <a:rPr lang="en-US" sz="3200" b="1" dirty="0" smtClean="0"/>
              <a:t>Family </a:t>
            </a:r>
            <a:r>
              <a:rPr lang="en-US" sz="3200" b="1" dirty="0" err="1" smtClean="0"/>
              <a:t>Rosaceae</a:t>
            </a:r>
            <a:r>
              <a:rPr lang="en-US" sz="3200" b="1" dirty="0" smtClean="0"/>
              <a:t> (Rose Family) </a:t>
            </a:r>
            <a:endParaRPr lang="ru-RU"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6336704"/>
          </a:xfrm>
        </p:spPr>
        <p:txBody>
          <a:bodyPr>
            <a:normAutofit fontScale="25000" lnSpcReduction="20000"/>
          </a:bodyPr>
          <a:lstStyle/>
          <a:p>
            <a:pPr marL="0" indent="0">
              <a:lnSpc>
                <a:spcPct val="120000"/>
              </a:lnSpc>
              <a:spcBef>
                <a:spcPts val="0"/>
              </a:spcBef>
              <a:buNone/>
            </a:pPr>
            <a:r>
              <a:rPr lang="en-US" sz="9600" b="1" dirty="0" smtClean="0"/>
              <a:t>Material: </a:t>
            </a:r>
          </a:p>
          <a:p>
            <a:pPr marL="0" indent="0">
              <a:lnSpc>
                <a:spcPct val="120000"/>
              </a:lnSpc>
              <a:spcBef>
                <a:spcPts val="0"/>
              </a:spcBef>
              <a:buNone/>
            </a:pPr>
            <a:r>
              <a:rPr lang="en-US" sz="9600" b="1" dirty="0" smtClean="0"/>
              <a:t>Class </a:t>
            </a:r>
            <a:r>
              <a:rPr lang="en-US" sz="9600" b="1" dirty="0" err="1" smtClean="0"/>
              <a:t>Magnoliopsida</a:t>
            </a:r>
            <a:r>
              <a:rPr lang="en-US" sz="9600" b="1" dirty="0" smtClean="0"/>
              <a:t>, </a:t>
            </a:r>
          </a:p>
          <a:p>
            <a:pPr marL="0" indent="0">
              <a:lnSpc>
                <a:spcPct val="120000"/>
              </a:lnSpc>
              <a:spcBef>
                <a:spcPts val="0"/>
              </a:spcBef>
              <a:buNone/>
            </a:pPr>
            <a:r>
              <a:rPr lang="en-US" sz="9600" b="1" dirty="0" smtClean="0"/>
              <a:t>     </a:t>
            </a:r>
            <a:r>
              <a:rPr lang="en-US" sz="9600" b="1" dirty="0" smtClean="0">
                <a:solidFill>
                  <a:srgbClr val="FF0000"/>
                </a:solidFill>
              </a:rPr>
              <a:t> </a:t>
            </a:r>
            <a:r>
              <a:rPr lang="en-US" sz="9600" b="1" dirty="0" smtClean="0"/>
              <a:t>Subclasses </a:t>
            </a:r>
            <a:r>
              <a:rPr lang="en-US" sz="9600" b="1" dirty="0" err="1" smtClean="0"/>
              <a:t>Rosidea</a:t>
            </a:r>
            <a:endParaRPr lang="en-US" sz="9600" b="1" dirty="0" smtClean="0"/>
          </a:p>
          <a:p>
            <a:pPr marL="0" indent="0">
              <a:lnSpc>
                <a:spcPct val="120000"/>
              </a:lnSpc>
              <a:spcBef>
                <a:spcPts val="0"/>
              </a:spcBef>
              <a:buNone/>
            </a:pPr>
            <a:r>
              <a:rPr lang="en-US" sz="9600" b="1" dirty="0" smtClean="0"/>
              <a:t>          Order Rosales</a:t>
            </a:r>
          </a:p>
          <a:p>
            <a:pPr marL="85725" indent="0">
              <a:lnSpc>
                <a:spcPct val="120000"/>
              </a:lnSpc>
              <a:spcBef>
                <a:spcPts val="0"/>
              </a:spcBef>
              <a:buNone/>
            </a:pPr>
            <a:r>
              <a:rPr lang="en-US" sz="9600" b="1" dirty="0" smtClean="0"/>
              <a:t>             Family </a:t>
            </a:r>
            <a:r>
              <a:rPr lang="en-US" sz="9600" b="1" dirty="0" err="1" smtClean="0"/>
              <a:t>Rosaceae</a:t>
            </a:r>
            <a:r>
              <a:rPr lang="en-US" sz="9600" b="1" dirty="0" smtClean="0"/>
              <a:t> (rose family)</a:t>
            </a:r>
            <a:endParaRPr lang="en-US" sz="9600" dirty="0" smtClean="0"/>
          </a:p>
          <a:p>
            <a:pPr marL="0" indent="0">
              <a:lnSpc>
                <a:spcPct val="120000"/>
              </a:lnSpc>
              <a:spcBef>
                <a:spcPts val="0"/>
              </a:spcBef>
              <a:buNone/>
            </a:pPr>
            <a:r>
              <a:rPr lang="en-US" sz="9600" b="1" dirty="0" smtClean="0"/>
              <a:t>                     Subfamily  </a:t>
            </a:r>
            <a:r>
              <a:rPr lang="en-US" sz="9600" b="1" dirty="0" err="1" smtClean="0"/>
              <a:t>Spiraeoideae</a:t>
            </a:r>
            <a:r>
              <a:rPr lang="en-US" sz="9600" b="1" dirty="0" smtClean="0"/>
              <a:t>, representatives</a:t>
            </a:r>
            <a:r>
              <a:rPr lang="en-US" sz="9600" dirty="0" smtClean="0"/>
              <a:t>:</a:t>
            </a:r>
            <a:endParaRPr lang="en-US" sz="9600" i="1" dirty="0" smtClean="0">
              <a:solidFill>
                <a:srgbClr val="FF0000"/>
              </a:solidFill>
            </a:endParaRPr>
          </a:p>
          <a:p>
            <a:pPr marL="0" indent="0">
              <a:lnSpc>
                <a:spcPct val="120000"/>
              </a:lnSpc>
              <a:spcBef>
                <a:spcPts val="0"/>
              </a:spcBef>
              <a:buNone/>
            </a:pPr>
            <a:r>
              <a:rPr lang="en-US" sz="9600" b="1" i="1" dirty="0" smtClean="0"/>
              <a:t>                            </a:t>
            </a:r>
            <a:r>
              <a:rPr lang="en-US" sz="9600" b="1" i="1" dirty="0" err="1" smtClean="0"/>
              <a:t>Spiraea</a:t>
            </a:r>
            <a:r>
              <a:rPr lang="en-US" sz="9600" b="1" i="1" dirty="0" smtClean="0"/>
              <a:t> sp.</a:t>
            </a:r>
            <a:r>
              <a:rPr lang="en-US" sz="9600" b="1" dirty="0" smtClean="0"/>
              <a:t> </a:t>
            </a:r>
          </a:p>
          <a:p>
            <a:pPr marL="0" indent="0">
              <a:lnSpc>
                <a:spcPct val="120000"/>
              </a:lnSpc>
              <a:spcBef>
                <a:spcPts val="0"/>
              </a:spcBef>
              <a:buNone/>
            </a:pPr>
            <a:r>
              <a:rPr lang="en-US" sz="9600" b="1" dirty="0" smtClean="0"/>
              <a:t>herbarium, wet material (inflorescences)</a:t>
            </a:r>
          </a:p>
          <a:p>
            <a:pPr marL="0" indent="0">
              <a:lnSpc>
                <a:spcPct val="120000"/>
              </a:lnSpc>
              <a:spcBef>
                <a:spcPts val="0"/>
              </a:spcBef>
              <a:buNone/>
            </a:pPr>
            <a:endParaRPr lang="en-US" sz="9600" b="1" dirty="0" smtClean="0"/>
          </a:p>
          <a:p>
            <a:pPr marL="0" indent="0">
              <a:lnSpc>
                <a:spcPct val="120000"/>
              </a:lnSpc>
              <a:spcBef>
                <a:spcPts val="0"/>
              </a:spcBef>
              <a:buNone/>
            </a:pPr>
            <a:r>
              <a:rPr lang="en-US" sz="9600" b="1" dirty="0" smtClean="0"/>
              <a:t>Objective: </a:t>
            </a:r>
          </a:p>
          <a:p>
            <a:pPr marL="0" indent="0">
              <a:lnSpc>
                <a:spcPct val="120000"/>
              </a:lnSpc>
              <a:spcBef>
                <a:spcPts val="0"/>
              </a:spcBef>
              <a:buNone/>
            </a:pPr>
            <a:r>
              <a:rPr lang="en-US" sz="9600" dirty="0" smtClean="0"/>
              <a:t>To investigate the structural features of flowers of </a:t>
            </a:r>
            <a:r>
              <a:rPr lang="en-US" sz="9600" b="1" i="1" dirty="0" err="1" smtClean="0"/>
              <a:t>Spiraea</a:t>
            </a:r>
            <a:r>
              <a:rPr lang="en-US" sz="9600" b="1" i="1" dirty="0" smtClean="0"/>
              <a:t>. </a:t>
            </a:r>
            <a:endParaRPr lang="en-US" sz="9600" dirty="0" smtClean="0"/>
          </a:p>
          <a:p>
            <a:pPr marL="0" indent="0">
              <a:lnSpc>
                <a:spcPct val="120000"/>
              </a:lnSpc>
              <a:spcBef>
                <a:spcPts val="0"/>
              </a:spcBef>
              <a:buNone/>
            </a:pPr>
            <a:endParaRPr lang="en-US" sz="9600" b="1" dirty="0" smtClean="0"/>
          </a:p>
          <a:p>
            <a:pPr marL="0" indent="0">
              <a:lnSpc>
                <a:spcPct val="120000"/>
              </a:lnSpc>
              <a:spcBef>
                <a:spcPts val="0"/>
              </a:spcBef>
              <a:buNone/>
            </a:pPr>
            <a:r>
              <a:rPr lang="en-US" sz="9600" b="1" dirty="0" smtClean="0"/>
              <a:t>Tasks of work:</a:t>
            </a:r>
            <a:endParaRPr lang="en-US" sz="9600" b="1" i="1" dirty="0" smtClean="0"/>
          </a:p>
          <a:p>
            <a:pPr marL="0" indent="0" algn="just">
              <a:lnSpc>
                <a:spcPct val="120000"/>
              </a:lnSpc>
              <a:spcBef>
                <a:spcPts val="0"/>
              </a:spcBef>
              <a:buNone/>
            </a:pPr>
            <a:r>
              <a:rPr lang="en-US" sz="9600" b="1" i="1" dirty="0" err="1" smtClean="0"/>
              <a:t>Spiraea</a:t>
            </a:r>
            <a:r>
              <a:rPr lang="en-US" sz="9600" b="1" i="1" dirty="0" smtClean="0"/>
              <a:t> sp.:</a:t>
            </a:r>
            <a:r>
              <a:rPr lang="en-US" sz="9600" i="1" dirty="0" smtClean="0"/>
              <a:t> </a:t>
            </a:r>
            <a:r>
              <a:rPr lang="en-US" sz="9600" dirty="0" smtClean="0"/>
              <a:t>consider and draw longitudinal section of a flower, note the parts of flower,  </a:t>
            </a:r>
            <a:r>
              <a:rPr lang="en-US" sz="9600" dirty="0" err="1" smtClean="0"/>
              <a:t>hypanthium</a:t>
            </a:r>
            <a:r>
              <a:rPr lang="en-US" sz="9600" dirty="0" smtClean="0"/>
              <a:t>, cyclic arrangement of stamens and </a:t>
            </a:r>
            <a:r>
              <a:rPr lang="en-US" sz="9600" dirty="0" err="1" smtClean="0"/>
              <a:t>staminodes</a:t>
            </a:r>
            <a:r>
              <a:rPr lang="en-US" sz="9600" dirty="0" smtClean="0"/>
              <a:t>, </a:t>
            </a:r>
            <a:r>
              <a:rPr lang="en-US" sz="9600" dirty="0" err="1" smtClean="0"/>
              <a:t>gynoecium</a:t>
            </a:r>
            <a:r>
              <a:rPr lang="en-US" sz="9600" dirty="0" smtClean="0"/>
              <a:t>. Write a floral formula</a:t>
            </a:r>
            <a:r>
              <a:rPr lang="en-US" sz="7400" dirty="0" smtClean="0"/>
              <a:t>.</a:t>
            </a:r>
          </a:p>
          <a:p>
            <a:pPr marL="0" indent="0" algn="just">
              <a:spcBef>
                <a:spcPts val="0"/>
              </a:spcBef>
              <a:buNone/>
            </a:pPr>
            <a:endParaRPr lang="en-US" b="1" i="1"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124744"/>
            <a:ext cx="7488832" cy="3416320"/>
          </a:xfrm>
          <a:prstGeom prst="rect">
            <a:avLst/>
          </a:prstGeom>
        </p:spPr>
        <p:txBody>
          <a:bodyPr wrap="square">
            <a:spAutoFit/>
          </a:bodyPr>
          <a:lstStyle/>
          <a:p>
            <a:pPr indent="357188" algn="just"/>
            <a:r>
              <a:rPr lang="en-US" sz="2400" dirty="0" smtClean="0"/>
              <a:t>A Floral Formula is a very useful “short-hand” method of recording floral structure. The four whorls of the flower are represented by capital letters: </a:t>
            </a:r>
            <a:r>
              <a:rPr lang="en-US" sz="2400" b="1" dirty="0" smtClean="0"/>
              <a:t>K</a:t>
            </a:r>
            <a:r>
              <a:rPr lang="en-US" sz="2400" dirty="0" smtClean="0"/>
              <a:t> = calyx or sepals, </a:t>
            </a:r>
            <a:r>
              <a:rPr lang="en-US" sz="2400" b="1" dirty="0" smtClean="0"/>
              <a:t>C</a:t>
            </a:r>
            <a:r>
              <a:rPr lang="en-US" sz="2400" dirty="0" smtClean="0"/>
              <a:t> = corolla or petal (</a:t>
            </a:r>
            <a:r>
              <a:rPr lang="en-US" sz="2400" b="1" dirty="0" smtClean="0"/>
              <a:t>T</a:t>
            </a:r>
            <a:r>
              <a:rPr lang="en-US" sz="2400" dirty="0" smtClean="0"/>
              <a:t> = </a:t>
            </a:r>
            <a:r>
              <a:rPr lang="en-US" sz="2400" dirty="0" err="1" smtClean="0"/>
              <a:t>perianth</a:t>
            </a:r>
            <a:r>
              <a:rPr lang="en-US" sz="2400" dirty="0" smtClean="0"/>
              <a:t>, if </a:t>
            </a:r>
            <a:r>
              <a:rPr lang="en-US" sz="2400" b="1" dirty="0" smtClean="0"/>
              <a:t>K </a:t>
            </a:r>
            <a:r>
              <a:rPr lang="en-US" sz="2400" dirty="0" smtClean="0"/>
              <a:t>and </a:t>
            </a:r>
            <a:r>
              <a:rPr lang="en-US" sz="2400" b="1" dirty="0" smtClean="0"/>
              <a:t>C</a:t>
            </a:r>
            <a:r>
              <a:rPr lang="en-US" sz="2400" dirty="0" smtClean="0"/>
              <a:t> are indistinguishable), </a:t>
            </a:r>
            <a:r>
              <a:rPr lang="en-US" sz="2400" b="1" dirty="0" smtClean="0"/>
              <a:t>A</a:t>
            </a:r>
            <a:r>
              <a:rPr lang="en-US" sz="2400" dirty="0" smtClean="0"/>
              <a:t> = </a:t>
            </a:r>
            <a:r>
              <a:rPr lang="en-US" sz="2400" dirty="0" err="1" smtClean="0"/>
              <a:t>androecium</a:t>
            </a:r>
            <a:r>
              <a:rPr lang="en-US" sz="2400" dirty="0" smtClean="0"/>
              <a:t> or stamens and </a:t>
            </a:r>
            <a:r>
              <a:rPr lang="en-US" sz="2400" b="1" dirty="0" smtClean="0"/>
              <a:t>G</a:t>
            </a:r>
            <a:r>
              <a:rPr lang="en-US" sz="2400" dirty="0" smtClean="0"/>
              <a:t> = </a:t>
            </a:r>
            <a:r>
              <a:rPr lang="en-US" sz="2400" dirty="0" err="1" smtClean="0"/>
              <a:t>gynoecium</a:t>
            </a:r>
            <a:r>
              <a:rPr lang="en-US" sz="2400" dirty="0" smtClean="0"/>
              <a:t> or pistil. A number is placed after and slightly below each of these letters to indicate the number of parts in each whorl. If the parts of any whorl are fused, wholly or partially, the figure is enclosed in brackets. </a:t>
            </a:r>
          </a:p>
        </p:txBody>
      </p:sp>
      <p:sp>
        <p:nvSpPr>
          <p:cNvPr id="5" name="Прямоугольник 4"/>
          <p:cNvSpPr/>
          <p:nvPr/>
        </p:nvSpPr>
        <p:spPr>
          <a:xfrm>
            <a:off x="755576" y="260648"/>
            <a:ext cx="2736304" cy="584775"/>
          </a:xfrm>
          <a:prstGeom prst="rect">
            <a:avLst/>
          </a:prstGeom>
        </p:spPr>
        <p:txBody>
          <a:bodyPr wrap="square">
            <a:spAutoFit/>
          </a:bodyPr>
          <a:lstStyle/>
          <a:p>
            <a:r>
              <a:rPr lang="en-US" sz="3200" b="1" dirty="0" err="1" smtClean="0"/>
              <a:t>Introdaction</a:t>
            </a:r>
            <a:endParaRPr lang="ru-RU" sz="3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Documents\Karime\2018\Lectures\Anatomy and morphology of plant\Additional materials\Plant systematics\Rosaceae\p1-345_1.jpg"/>
          <p:cNvPicPr>
            <a:picLocks noChangeAspect="1" noChangeArrowheads="1"/>
          </p:cNvPicPr>
          <p:nvPr/>
        </p:nvPicPr>
        <p:blipFill>
          <a:blip r:embed="rId2" cstate="print"/>
          <a:srcRect t="25714" r="35741"/>
          <a:stretch>
            <a:fillRect/>
          </a:stretch>
        </p:blipFill>
        <p:spPr bwMode="auto">
          <a:xfrm>
            <a:off x="179512" y="1484784"/>
            <a:ext cx="3516582" cy="2988000"/>
          </a:xfrm>
          <a:prstGeom prst="rect">
            <a:avLst/>
          </a:prstGeom>
          <a:noFill/>
        </p:spPr>
      </p:pic>
      <p:pic>
        <p:nvPicPr>
          <p:cNvPr id="1029" name="Picture 5" descr="C:\Users\ADM\Documents\Karime\2018\Lectures\Anatomy and morphology of plant\Additional materials\Plant systematics\Rosaceae\Spiraea.jpg"/>
          <p:cNvPicPr>
            <a:picLocks noChangeAspect="1" noChangeArrowheads="1"/>
          </p:cNvPicPr>
          <p:nvPr/>
        </p:nvPicPr>
        <p:blipFill>
          <a:blip r:embed="rId3" cstate="print"/>
          <a:srcRect/>
          <a:stretch>
            <a:fillRect/>
          </a:stretch>
        </p:blipFill>
        <p:spPr bwMode="auto">
          <a:xfrm>
            <a:off x="3779912" y="188640"/>
            <a:ext cx="5206209" cy="4104000"/>
          </a:xfrm>
          <a:prstGeom prst="rect">
            <a:avLst/>
          </a:prstGeom>
          <a:noFill/>
        </p:spPr>
      </p:pic>
      <p:sp>
        <p:nvSpPr>
          <p:cNvPr id="9" name="Прямоугольник 8"/>
          <p:cNvSpPr/>
          <p:nvPr/>
        </p:nvSpPr>
        <p:spPr>
          <a:xfrm>
            <a:off x="4211960" y="4509120"/>
            <a:ext cx="4176465" cy="1200329"/>
          </a:xfrm>
          <a:prstGeom prst="rect">
            <a:avLst/>
          </a:prstGeom>
        </p:spPr>
        <p:txBody>
          <a:bodyPr wrap="square">
            <a:spAutoFit/>
          </a:bodyPr>
          <a:lstStyle/>
          <a:p>
            <a:pPr algn="just"/>
            <a:r>
              <a:rPr lang="en-US" i="1" dirty="0" err="1" smtClean="0"/>
              <a:t>Spiraea</a:t>
            </a:r>
            <a:r>
              <a:rPr lang="en-US" i="1" dirty="0" smtClean="0"/>
              <a:t> </a:t>
            </a:r>
            <a:r>
              <a:rPr lang="en-US" i="1" dirty="0" err="1" smtClean="0"/>
              <a:t>salicifolia</a:t>
            </a:r>
            <a:r>
              <a:rPr lang="en-US" dirty="0" smtClean="0"/>
              <a:t>: 1 - appearance; 2 - a flower; 3 - flower in section; 4 - </a:t>
            </a:r>
            <a:r>
              <a:rPr lang="en-US" dirty="0" err="1" smtClean="0"/>
              <a:t>gynoecium</a:t>
            </a:r>
            <a:r>
              <a:rPr lang="en-US" dirty="0" smtClean="0"/>
              <a:t>; 5 - one of the pistils; 6 - fruit; 7 - floral diagram</a:t>
            </a:r>
            <a:endParaRPr lang="ru-RU" dirty="0"/>
          </a:p>
        </p:txBody>
      </p:sp>
      <p:sp>
        <p:nvSpPr>
          <p:cNvPr id="10" name="Прямоугольник 9"/>
          <p:cNvSpPr/>
          <p:nvPr/>
        </p:nvSpPr>
        <p:spPr>
          <a:xfrm>
            <a:off x="395536" y="5517232"/>
            <a:ext cx="2088136" cy="461665"/>
          </a:xfrm>
          <a:prstGeom prst="rect">
            <a:avLst/>
          </a:prstGeom>
        </p:spPr>
        <p:txBody>
          <a:bodyPr wrap="none">
            <a:spAutoFit/>
          </a:bodyPr>
          <a:lstStyle/>
          <a:p>
            <a:r>
              <a:rPr lang="en-US" sz="2400" b="1" dirty="0" smtClean="0"/>
              <a:t>Floral Formula </a:t>
            </a:r>
            <a:endParaRPr lang="ru-RU" sz="2400" dirty="0"/>
          </a:p>
        </p:txBody>
      </p:sp>
      <p:sp>
        <p:nvSpPr>
          <p:cNvPr id="11" name="TextBox 10"/>
          <p:cNvSpPr txBox="1"/>
          <p:nvPr/>
        </p:nvSpPr>
        <p:spPr>
          <a:xfrm>
            <a:off x="323528" y="4941168"/>
            <a:ext cx="4104456" cy="523220"/>
          </a:xfrm>
          <a:prstGeom prst="rect">
            <a:avLst/>
          </a:prstGeom>
          <a:noFill/>
        </p:spPr>
        <p:txBody>
          <a:bodyPr wrap="square" rtlCol="0">
            <a:spAutoFit/>
          </a:bodyPr>
          <a:lstStyle/>
          <a:p>
            <a:r>
              <a:rPr lang="en-US" sz="2800" b="1" dirty="0" smtClean="0"/>
              <a:t> </a:t>
            </a:r>
            <a:r>
              <a:rPr lang="ru-RU" sz="2800" b="1" dirty="0" smtClean="0"/>
              <a:t>*</a:t>
            </a:r>
            <a:r>
              <a:rPr lang="en-US" sz="2800" b="1" dirty="0" smtClean="0"/>
              <a:t> </a:t>
            </a:r>
            <a:r>
              <a:rPr lang="en-US" sz="2800" dirty="0" smtClean="0"/>
              <a:t>K</a:t>
            </a:r>
            <a:r>
              <a:rPr lang="en-US" dirty="0" smtClean="0"/>
              <a:t>5</a:t>
            </a:r>
            <a:r>
              <a:rPr lang="en-US" sz="2000" dirty="0" smtClean="0"/>
              <a:t> </a:t>
            </a:r>
            <a:r>
              <a:rPr lang="en-US" sz="2800" dirty="0" smtClean="0"/>
              <a:t>C</a:t>
            </a:r>
            <a:r>
              <a:rPr lang="en-US" dirty="0" smtClean="0"/>
              <a:t>5</a:t>
            </a:r>
            <a:r>
              <a:rPr lang="en-US" sz="2000" dirty="0" smtClean="0"/>
              <a:t> </a:t>
            </a:r>
            <a:r>
              <a:rPr lang="en-US" sz="2800" dirty="0" smtClean="0"/>
              <a:t>A</a:t>
            </a:r>
            <a:r>
              <a:rPr lang="en-US" dirty="0" smtClean="0"/>
              <a:t>10+10+10</a:t>
            </a:r>
            <a:r>
              <a:rPr lang="en-US" sz="2000" dirty="0" smtClean="0"/>
              <a:t> </a:t>
            </a:r>
            <a:r>
              <a:rPr lang="en-US" sz="2800" dirty="0" smtClean="0"/>
              <a:t>G</a:t>
            </a:r>
            <a:r>
              <a:rPr lang="en-US" sz="2000" u="sng" dirty="0" smtClean="0"/>
              <a:t>5</a:t>
            </a:r>
            <a:endParaRPr lang="ru-RU" sz="2800" u="sng" dirty="0"/>
          </a:p>
        </p:txBody>
      </p:sp>
      <p:pic>
        <p:nvPicPr>
          <p:cNvPr id="12"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251520" y="5085184"/>
            <a:ext cx="216024" cy="288032"/>
          </a:xfrm>
          <a:prstGeom prst="rect">
            <a:avLst/>
          </a:prstGeom>
          <a:noFill/>
        </p:spPr>
      </p:pic>
      <p:sp>
        <p:nvSpPr>
          <p:cNvPr id="13" name="Прямоугольник 12"/>
          <p:cNvSpPr/>
          <p:nvPr/>
        </p:nvSpPr>
        <p:spPr>
          <a:xfrm>
            <a:off x="2987824" y="5949280"/>
            <a:ext cx="1818126" cy="523220"/>
          </a:xfrm>
          <a:prstGeom prst="rect">
            <a:avLst/>
          </a:prstGeom>
        </p:spPr>
        <p:txBody>
          <a:bodyPr wrap="none">
            <a:spAutoFit/>
          </a:bodyPr>
          <a:lstStyle/>
          <a:p>
            <a:r>
              <a:rPr lang="en-US" sz="2800" b="1" i="1" dirty="0" err="1" smtClean="0"/>
              <a:t>Spiraea</a:t>
            </a:r>
            <a:r>
              <a:rPr lang="en-US" sz="2800" b="1" i="1" dirty="0" smtClean="0"/>
              <a:t> sp.</a:t>
            </a:r>
            <a:endParaRPr lang="ru-RU"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5976664"/>
          </a:xfrm>
        </p:spPr>
        <p:txBody>
          <a:bodyPr>
            <a:noAutofit/>
          </a:bodyPr>
          <a:lstStyle/>
          <a:p>
            <a:pPr marL="0" indent="0">
              <a:spcBef>
                <a:spcPts val="0"/>
              </a:spcBef>
              <a:buNone/>
            </a:pPr>
            <a:r>
              <a:rPr lang="en-US" sz="2400" b="1" dirty="0" smtClean="0"/>
              <a:t>Material: </a:t>
            </a:r>
          </a:p>
          <a:p>
            <a:pPr marL="0" indent="0">
              <a:spcBef>
                <a:spcPts val="0"/>
              </a:spcBef>
              <a:buNone/>
            </a:pPr>
            <a:r>
              <a:rPr lang="en-US" sz="2400" b="1" dirty="0" smtClean="0"/>
              <a:t>Class </a:t>
            </a:r>
            <a:r>
              <a:rPr lang="en-US" sz="2400" b="1" dirty="0" err="1" smtClean="0"/>
              <a:t>Magnoliopsida</a:t>
            </a:r>
            <a:r>
              <a:rPr lang="en-US" sz="2400" b="1" dirty="0" smtClean="0"/>
              <a:t>, </a:t>
            </a:r>
          </a:p>
          <a:p>
            <a:pPr marL="0" indent="0">
              <a:spcBef>
                <a:spcPts val="0"/>
              </a:spcBef>
              <a:buNone/>
            </a:pPr>
            <a:r>
              <a:rPr lang="en-US" sz="2400" b="1" dirty="0" smtClean="0"/>
              <a:t>     Subclasses </a:t>
            </a:r>
            <a:r>
              <a:rPr lang="en-US" sz="2400" b="1" dirty="0" err="1" smtClean="0"/>
              <a:t>Rosidea</a:t>
            </a:r>
            <a:r>
              <a:rPr lang="en-US" sz="2400" b="1" dirty="0" smtClean="0"/>
              <a:t> </a:t>
            </a:r>
          </a:p>
          <a:p>
            <a:pPr marL="0" indent="0">
              <a:spcBef>
                <a:spcPts val="0"/>
              </a:spcBef>
              <a:buNone/>
            </a:pPr>
            <a:r>
              <a:rPr lang="en-US" sz="2400" b="1" dirty="0" smtClean="0"/>
              <a:t>          Order Rosales</a:t>
            </a:r>
          </a:p>
          <a:p>
            <a:pPr marL="0" indent="0">
              <a:spcBef>
                <a:spcPts val="0"/>
              </a:spcBef>
              <a:buNone/>
            </a:pPr>
            <a:r>
              <a:rPr lang="en-US" sz="2400" b="1" dirty="0" smtClean="0"/>
              <a:t>               Family </a:t>
            </a:r>
            <a:r>
              <a:rPr lang="en-US" sz="2400" b="1" dirty="0" err="1" smtClean="0"/>
              <a:t>Rosaceae</a:t>
            </a:r>
            <a:r>
              <a:rPr lang="en-US" sz="2400" b="1" dirty="0" smtClean="0"/>
              <a:t> (rose family)</a:t>
            </a:r>
            <a:endParaRPr lang="en-US" sz="2400" dirty="0" smtClean="0"/>
          </a:p>
          <a:p>
            <a:pPr marL="0" indent="0">
              <a:spcBef>
                <a:spcPts val="0"/>
              </a:spcBef>
              <a:buNone/>
            </a:pPr>
            <a:r>
              <a:rPr lang="en-US" sz="2400" b="1" dirty="0" smtClean="0"/>
              <a:t>                     Subfamily  </a:t>
            </a:r>
            <a:r>
              <a:rPr lang="en-US" sz="2400" b="1" dirty="0" err="1" smtClean="0"/>
              <a:t>Rosoideae</a:t>
            </a:r>
            <a:r>
              <a:rPr lang="en-US" sz="2400" b="1" dirty="0" smtClean="0"/>
              <a:t>, representatives</a:t>
            </a:r>
            <a:r>
              <a:rPr lang="en-US" sz="2400" dirty="0" smtClean="0"/>
              <a:t>:</a:t>
            </a:r>
            <a:endParaRPr lang="en-US" sz="2400" b="1" dirty="0" smtClean="0"/>
          </a:p>
          <a:p>
            <a:pPr marL="0" indent="0">
              <a:spcBef>
                <a:spcPts val="0"/>
              </a:spcBef>
              <a:buNone/>
            </a:pPr>
            <a:r>
              <a:rPr lang="en-US" sz="2400" b="1" i="1" dirty="0" smtClean="0"/>
              <a:t>                            Rosa</a:t>
            </a:r>
            <a:r>
              <a:rPr lang="en-US" sz="2400" b="1" dirty="0" smtClean="0"/>
              <a:t> sp.</a:t>
            </a:r>
          </a:p>
          <a:p>
            <a:pPr marL="0" indent="0">
              <a:spcBef>
                <a:spcPts val="0"/>
              </a:spcBef>
              <a:buNone/>
            </a:pPr>
            <a:endParaRPr lang="en-US" sz="2400" b="1" dirty="0" smtClean="0"/>
          </a:p>
          <a:p>
            <a:pPr marL="0" indent="0">
              <a:spcBef>
                <a:spcPts val="0"/>
              </a:spcBef>
              <a:buNone/>
            </a:pPr>
            <a:r>
              <a:rPr lang="en-US" sz="2400" b="1" dirty="0" smtClean="0"/>
              <a:t>Objective: </a:t>
            </a:r>
          </a:p>
          <a:p>
            <a:pPr marL="0" indent="0">
              <a:spcBef>
                <a:spcPts val="0"/>
              </a:spcBef>
              <a:buNone/>
            </a:pPr>
            <a:r>
              <a:rPr lang="en-US" sz="2400" dirty="0" smtClean="0"/>
              <a:t>To investigate the structural features of flowers of </a:t>
            </a:r>
            <a:r>
              <a:rPr lang="en-US" sz="2400" b="1" i="1" dirty="0" smtClean="0"/>
              <a:t>Rosa. </a:t>
            </a:r>
            <a:r>
              <a:rPr lang="en-US" sz="2400" dirty="0" smtClean="0"/>
              <a:t>Plants are given the Russian and Latin name, the name of the Latin order, families and species</a:t>
            </a:r>
          </a:p>
          <a:p>
            <a:pPr marL="0" indent="0">
              <a:spcBef>
                <a:spcPts val="0"/>
              </a:spcBef>
              <a:buNone/>
            </a:pPr>
            <a:endParaRPr lang="en-US" sz="2400" b="1" dirty="0" smtClean="0"/>
          </a:p>
          <a:p>
            <a:pPr marL="0" indent="0">
              <a:spcBef>
                <a:spcPts val="0"/>
              </a:spcBef>
              <a:buNone/>
            </a:pPr>
            <a:r>
              <a:rPr lang="en-US" sz="2400" b="1" dirty="0" smtClean="0"/>
              <a:t>Tasks of work</a:t>
            </a:r>
            <a:endParaRPr lang="en-US" sz="2400" b="1" i="1" dirty="0" smtClean="0"/>
          </a:p>
          <a:p>
            <a:pPr marL="0" indent="0" algn="just">
              <a:spcBef>
                <a:spcPts val="0"/>
              </a:spcBef>
              <a:buNone/>
            </a:pPr>
            <a:r>
              <a:rPr lang="en-US" sz="2400" b="1" i="1" dirty="0" smtClean="0"/>
              <a:t>Rosa sp.: </a:t>
            </a:r>
            <a:r>
              <a:rPr lang="en-US" sz="2400" dirty="0" smtClean="0"/>
              <a:t>consider and draw longitudinal section of flower, note </a:t>
            </a:r>
            <a:r>
              <a:rPr lang="en-US" sz="2400" dirty="0" err="1" smtClean="0"/>
              <a:t>hypanthium</a:t>
            </a:r>
            <a:r>
              <a:rPr lang="en-US" sz="2400" b="1" dirty="0" smtClean="0"/>
              <a:t>, </a:t>
            </a:r>
            <a:r>
              <a:rPr lang="en-US" sz="2400" dirty="0" smtClean="0"/>
              <a:t>arrangement of sepals, petals, stamens and pistils, single fruit with </a:t>
            </a:r>
            <a:r>
              <a:rPr lang="en-US" sz="2400" dirty="0" err="1" smtClean="0"/>
              <a:t>achenes</a:t>
            </a:r>
            <a:r>
              <a:rPr lang="en-US" sz="2400" dirty="0" smtClean="0"/>
              <a:t>. Write a floral formula.</a:t>
            </a:r>
            <a:endParaRPr lang="en-US" sz="2400" b="1" dirty="0" smtClean="0"/>
          </a:p>
          <a:p>
            <a:pPr marL="0" indent="0">
              <a:spcBef>
                <a:spcPts val="0"/>
              </a:spcBef>
              <a:buNone/>
            </a:pPr>
            <a:endParaRPr lang="en-US" sz="2400" b="1" i="1" dirty="0" smtClean="0"/>
          </a:p>
          <a:p>
            <a:pPr>
              <a:buNone/>
            </a:pPr>
            <a:endParaRPr lang="ru-RU"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148064" y="188640"/>
            <a:ext cx="899862" cy="523220"/>
          </a:xfrm>
          <a:prstGeom prst="rect">
            <a:avLst/>
          </a:prstGeom>
        </p:spPr>
        <p:txBody>
          <a:bodyPr wrap="none">
            <a:spAutoFit/>
          </a:bodyPr>
          <a:lstStyle/>
          <a:p>
            <a:r>
              <a:rPr lang="en-US" sz="2800" b="1" i="1" dirty="0" smtClean="0"/>
              <a:t>Rosa</a:t>
            </a:r>
            <a:endParaRPr lang="ru-RU" sz="2800" dirty="0"/>
          </a:p>
        </p:txBody>
      </p:sp>
      <p:pic>
        <p:nvPicPr>
          <p:cNvPr id="8" name="Picture 2" descr="C:\Users\ADM\Documents\Karime\2018\Lectures\Anatomy and morphology of plant\Additional materials\Plant systematics\Rosaceae\Rose-Anatomy-roots-design-with-rosses-Le-Maout-and-Decaisne-Sorbus.gif"/>
          <p:cNvPicPr>
            <a:picLocks noChangeAspect="1" noChangeArrowheads="1"/>
          </p:cNvPicPr>
          <p:nvPr/>
        </p:nvPicPr>
        <p:blipFill>
          <a:blip r:embed="rId2" cstate="print"/>
          <a:srcRect l="45322" t="32281" r="20060" b="34250"/>
          <a:stretch>
            <a:fillRect/>
          </a:stretch>
        </p:blipFill>
        <p:spPr bwMode="auto">
          <a:xfrm>
            <a:off x="0" y="260648"/>
            <a:ext cx="3878456" cy="3564000"/>
          </a:xfrm>
          <a:prstGeom prst="rect">
            <a:avLst/>
          </a:prstGeom>
          <a:noFill/>
        </p:spPr>
      </p:pic>
      <p:pic>
        <p:nvPicPr>
          <p:cNvPr id="3075" name="Picture 3" descr="C:\Users\ADM\Documents\Karime\2018\Lectures\Anatomy and morphology of plant\Additional materials\Plant systematics\Rosaceae\Rosa_flower_ls.jpg"/>
          <p:cNvPicPr>
            <a:picLocks noChangeAspect="1" noChangeArrowheads="1"/>
          </p:cNvPicPr>
          <p:nvPr/>
        </p:nvPicPr>
        <p:blipFill>
          <a:blip r:embed="rId3" cstate="print"/>
          <a:srcRect/>
          <a:stretch>
            <a:fillRect/>
          </a:stretch>
        </p:blipFill>
        <p:spPr bwMode="auto">
          <a:xfrm>
            <a:off x="3779912" y="1340768"/>
            <a:ext cx="5210175" cy="5257800"/>
          </a:xfrm>
          <a:prstGeom prst="rect">
            <a:avLst/>
          </a:prstGeom>
          <a:noFill/>
        </p:spPr>
      </p:pic>
      <p:sp>
        <p:nvSpPr>
          <p:cNvPr id="9" name="TextBox 8"/>
          <p:cNvSpPr txBox="1"/>
          <p:nvPr/>
        </p:nvSpPr>
        <p:spPr>
          <a:xfrm>
            <a:off x="395536" y="5085184"/>
            <a:ext cx="2520280" cy="523220"/>
          </a:xfrm>
          <a:prstGeom prst="rect">
            <a:avLst/>
          </a:prstGeom>
          <a:noFill/>
        </p:spPr>
        <p:txBody>
          <a:bodyPr wrap="square" rtlCol="0">
            <a:spAutoFit/>
          </a:bodyPr>
          <a:lstStyle/>
          <a:p>
            <a:r>
              <a:rPr lang="en-US" sz="2800" b="1" dirty="0" smtClean="0"/>
              <a:t> </a:t>
            </a:r>
            <a:r>
              <a:rPr lang="ru-RU" sz="2800" b="1" dirty="0" smtClean="0"/>
              <a:t>*</a:t>
            </a:r>
            <a:r>
              <a:rPr lang="en-US" sz="2800" b="1" dirty="0" smtClean="0"/>
              <a:t> </a:t>
            </a:r>
            <a:r>
              <a:rPr lang="en-US" sz="2800" dirty="0" smtClean="0"/>
              <a:t>K</a:t>
            </a:r>
            <a:r>
              <a:rPr lang="en-US" dirty="0" smtClean="0"/>
              <a:t>5</a:t>
            </a:r>
            <a:r>
              <a:rPr lang="en-US" sz="2000" dirty="0" smtClean="0"/>
              <a:t> </a:t>
            </a:r>
            <a:r>
              <a:rPr lang="en-US" sz="2800" dirty="0" smtClean="0"/>
              <a:t>C</a:t>
            </a:r>
            <a:r>
              <a:rPr lang="en-US" dirty="0" smtClean="0"/>
              <a:t>5</a:t>
            </a:r>
            <a:r>
              <a:rPr lang="en-US" sz="2000" dirty="0" smtClean="0"/>
              <a:t> </a:t>
            </a:r>
            <a:r>
              <a:rPr lang="en-US" sz="2800" dirty="0" smtClean="0"/>
              <a:t>A</a:t>
            </a:r>
            <a:r>
              <a:rPr lang="en-US" dirty="0" smtClean="0"/>
              <a:t>∞</a:t>
            </a:r>
            <a:r>
              <a:rPr lang="en-US" sz="2000" dirty="0" smtClean="0"/>
              <a:t> </a:t>
            </a:r>
            <a:r>
              <a:rPr lang="en-US" sz="2800" dirty="0" smtClean="0"/>
              <a:t>G</a:t>
            </a:r>
            <a:r>
              <a:rPr lang="en-US" u="sng" dirty="0" smtClean="0"/>
              <a:t>∞</a:t>
            </a:r>
            <a:endParaRPr lang="ru-RU" sz="2800" u="sng" dirty="0"/>
          </a:p>
        </p:txBody>
      </p:sp>
      <p:sp>
        <p:nvSpPr>
          <p:cNvPr id="10" name="Прямоугольник 9"/>
          <p:cNvSpPr/>
          <p:nvPr/>
        </p:nvSpPr>
        <p:spPr>
          <a:xfrm>
            <a:off x="179512" y="4581128"/>
            <a:ext cx="2173095" cy="461665"/>
          </a:xfrm>
          <a:prstGeom prst="rect">
            <a:avLst/>
          </a:prstGeom>
        </p:spPr>
        <p:txBody>
          <a:bodyPr wrap="none">
            <a:spAutoFit/>
          </a:bodyPr>
          <a:lstStyle/>
          <a:p>
            <a:r>
              <a:rPr lang="en-US" sz="2400" b="1" dirty="0" smtClean="0"/>
              <a:t>Floral Formula: </a:t>
            </a:r>
            <a:endParaRPr lang="ru-RU" sz="2400" dirty="0"/>
          </a:p>
        </p:txBody>
      </p:sp>
      <p:pic>
        <p:nvPicPr>
          <p:cNvPr id="11"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323528" y="5229200"/>
            <a:ext cx="216024" cy="28803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Anatomy and morphology of plant\Additional materials\Plant systematics\Rosaceae\Rose-Anatomy-roots-design-with-rosses-Le-Maout-and-Decaisne-Sorbus.gif"/>
          <p:cNvPicPr>
            <a:picLocks noChangeAspect="1" noChangeArrowheads="1"/>
          </p:cNvPicPr>
          <p:nvPr/>
        </p:nvPicPr>
        <p:blipFill>
          <a:blip r:embed="rId2" cstate="print"/>
          <a:srcRect l="5090" t="38187" r="57485" b="2750"/>
          <a:stretch>
            <a:fillRect/>
          </a:stretch>
        </p:blipFill>
        <p:spPr bwMode="auto">
          <a:xfrm>
            <a:off x="0" y="332656"/>
            <a:ext cx="3480000" cy="5220000"/>
          </a:xfrm>
          <a:prstGeom prst="rect">
            <a:avLst/>
          </a:prstGeom>
          <a:noFill/>
        </p:spPr>
      </p:pic>
      <p:sp>
        <p:nvSpPr>
          <p:cNvPr id="4" name="Прямоугольник 3"/>
          <p:cNvSpPr/>
          <p:nvPr/>
        </p:nvSpPr>
        <p:spPr>
          <a:xfrm>
            <a:off x="3419872" y="188640"/>
            <a:ext cx="899862" cy="523220"/>
          </a:xfrm>
          <a:prstGeom prst="rect">
            <a:avLst/>
          </a:prstGeom>
        </p:spPr>
        <p:txBody>
          <a:bodyPr wrap="none">
            <a:spAutoFit/>
          </a:bodyPr>
          <a:lstStyle/>
          <a:p>
            <a:r>
              <a:rPr lang="en-US" sz="2800" b="1" i="1" dirty="0" smtClean="0"/>
              <a:t>Rosa</a:t>
            </a:r>
            <a:endParaRPr lang="ru-RU" sz="2800" dirty="0"/>
          </a:p>
        </p:txBody>
      </p:sp>
      <p:pic>
        <p:nvPicPr>
          <p:cNvPr id="7" name="Picture 2" descr="C:\Users\ADM\Documents\Karime\2018\Lectures\Anatomy and morphology of plant\Additional materials\Plant systematics\Rosaceae\1024px-Rosa_rubiginosa_1.jpg"/>
          <p:cNvPicPr>
            <a:picLocks noChangeAspect="1" noChangeArrowheads="1"/>
          </p:cNvPicPr>
          <p:nvPr/>
        </p:nvPicPr>
        <p:blipFill>
          <a:blip r:embed="rId3" cstate="print"/>
          <a:srcRect/>
          <a:stretch>
            <a:fillRect/>
          </a:stretch>
        </p:blipFill>
        <p:spPr bwMode="auto">
          <a:xfrm>
            <a:off x="4716021" y="0"/>
            <a:ext cx="3527479" cy="3276000"/>
          </a:xfrm>
          <a:prstGeom prst="rect">
            <a:avLst/>
          </a:prstGeom>
          <a:noFill/>
        </p:spPr>
      </p:pic>
      <p:pic>
        <p:nvPicPr>
          <p:cNvPr id="2052" name="Picture 4" descr="C:\Users\ADM\Documents\Karime\2018\Lectures\Anatomy and morphology of plant\Additional materials\Plant systematics\Rosaceae\Simplified-botanical-anatomy-of-a-rose-hip-showing-its-major-components-Notes-The-rose.png.jpg"/>
          <p:cNvPicPr>
            <a:picLocks noChangeAspect="1" noChangeArrowheads="1"/>
          </p:cNvPicPr>
          <p:nvPr/>
        </p:nvPicPr>
        <p:blipFill>
          <a:blip r:embed="rId4" cstate="print"/>
          <a:srcRect/>
          <a:stretch>
            <a:fillRect/>
          </a:stretch>
        </p:blipFill>
        <p:spPr bwMode="auto">
          <a:xfrm>
            <a:off x="4211960" y="3429000"/>
            <a:ext cx="4315388" cy="3168000"/>
          </a:xfrm>
          <a:prstGeom prst="rect">
            <a:avLst/>
          </a:prstGeom>
          <a:noFill/>
        </p:spPr>
      </p:pic>
      <p:sp>
        <p:nvSpPr>
          <p:cNvPr id="9" name="Прямоугольник 8"/>
          <p:cNvSpPr/>
          <p:nvPr/>
        </p:nvSpPr>
        <p:spPr>
          <a:xfrm>
            <a:off x="107504" y="5661248"/>
            <a:ext cx="4572000" cy="923330"/>
          </a:xfrm>
          <a:prstGeom prst="rect">
            <a:avLst/>
          </a:prstGeom>
        </p:spPr>
        <p:txBody>
          <a:bodyPr>
            <a:spAutoFit/>
          </a:bodyPr>
          <a:lstStyle/>
          <a:p>
            <a:r>
              <a:rPr lang="en-US" dirty="0" smtClean="0"/>
              <a:t>The </a:t>
            </a:r>
            <a:r>
              <a:rPr lang="en-US" b="1" dirty="0" smtClean="0"/>
              <a:t>rose hip </a:t>
            </a:r>
            <a:r>
              <a:rPr lang="en-US" dirty="0" smtClean="0"/>
              <a:t>or rosehip, also called rose haw and rose </a:t>
            </a:r>
            <a:r>
              <a:rPr lang="en-US" dirty="0" err="1" smtClean="0"/>
              <a:t>hep</a:t>
            </a:r>
            <a:r>
              <a:rPr lang="en-US" dirty="0" smtClean="0"/>
              <a:t>, is the </a:t>
            </a:r>
            <a:r>
              <a:rPr lang="en-US" b="1" dirty="0" smtClean="0"/>
              <a:t>accessory fruit </a:t>
            </a:r>
            <a:r>
              <a:rPr lang="en-US" dirty="0" smtClean="0"/>
              <a:t>of the rose plant.</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5976664"/>
          </a:xfrm>
        </p:spPr>
        <p:txBody>
          <a:bodyPr>
            <a:normAutofit fontScale="25000" lnSpcReduction="20000"/>
          </a:bodyPr>
          <a:lstStyle/>
          <a:p>
            <a:pPr marL="0" indent="0">
              <a:lnSpc>
                <a:spcPct val="120000"/>
              </a:lnSpc>
              <a:spcBef>
                <a:spcPts val="0"/>
              </a:spcBef>
              <a:buNone/>
            </a:pPr>
            <a:r>
              <a:rPr lang="en-US" sz="9600" b="1" dirty="0" smtClean="0"/>
              <a:t>Material: </a:t>
            </a:r>
          </a:p>
          <a:p>
            <a:pPr marL="0" indent="0">
              <a:lnSpc>
                <a:spcPct val="120000"/>
              </a:lnSpc>
              <a:spcBef>
                <a:spcPts val="0"/>
              </a:spcBef>
              <a:buNone/>
            </a:pPr>
            <a:r>
              <a:rPr lang="en-US" sz="9600" b="1" dirty="0" smtClean="0"/>
              <a:t>Class </a:t>
            </a:r>
            <a:r>
              <a:rPr lang="en-US" sz="9600" b="1" dirty="0" err="1" smtClean="0"/>
              <a:t>Magnoliopsida</a:t>
            </a:r>
            <a:r>
              <a:rPr lang="en-US" sz="9600" b="1" dirty="0" smtClean="0"/>
              <a:t>, </a:t>
            </a:r>
          </a:p>
          <a:p>
            <a:pPr marL="0" indent="0">
              <a:lnSpc>
                <a:spcPct val="120000"/>
              </a:lnSpc>
              <a:spcBef>
                <a:spcPts val="0"/>
              </a:spcBef>
              <a:buNone/>
            </a:pPr>
            <a:r>
              <a:rPr lang="en-US" sz="9600" b="1" dirty="0" smtClean="0"/>
              <a:t>     Subclasses </a:t>
            </a:r>
            <a:r>
              <a:rPr lang="en-US" sz="9600" b="1" dirty="0" err="1" smtClean="0"/>
              <a:t>Rosidea</a:t>
            </a:r>
            <a:r>
              <a:rPr lang="en-US" sz="9600" b="1" dirty="0" smtClean="0"/>
              <a:t> Order Rosales</a:t>
            </a:r>
          </a:p>
          <a:p>
            <a:pPr marL="0" indent="0">
              <a:lnSpc>
                <a:spcPct val="120000"/>
              </a:lnSpc>
              <a:spcBef>
                <a:spcPts val="0"/>
              </a:spcBef>
              <a:buNone/>
            </a:pPr>
            <a:r>
              <a:rPr lang="en-US" sz="9600" b="1" dirty="0" smtClean="0"/>
              <a:t>          Family </a:t>
            </a:r>
            <a:r>
              <a:rPr lang="en-US" sz="9600" b="1" dirty="0" err="1" smtClean="0"/>
              <a:t>Rosaceae</a:t>
            </a:r>
            <a:r>
              <a:rPr lang="en-US" sz="9600" b="1" dirty="0" smtClean="0"/>
              <a:t> (rose family)</a:t>
            </a:r>
            <a:endParaRPr lang="en-US" sz="9600" dirty="0" smtClean="0"/>
          </a:p>
          <a:p>
            <a:pPr marL="0" indent="0">
              <a:lnSpc>
                <a:spcPct val="120000"/>
              </a:lnSpc>
              <a:spcBef>
                <a:spcPts val="0"/>
              </a:spcBef>
              <a:buNone/>
            </a:pPr>
            <a:r>
              <a:rPr lang="en-US" sz="9600" b="1" dirty="0" smtClean="0"/>
              <a:t>                Subfamily  </a:t>
            </a:r>
            <a:r>
              <a:rPr lang="en-US" sz="9600" b="1" dirty="0" err="1" smtClean="0"/>
              <a:t>Prunoideae</a:t>
            </a:r>
            <a:r>
              <a:rPr lang="en-US" sz="9600" b="1" dirty="0" smtClean="0"/>
              <a:t>, representatives</a:t>
            </a:r>
            <a:r>
              <a:rPr lang="en-US" sz="9600" dirty="0" smtClean="0"/>
              <a:t>:</a:t>
            </a:r>
            <a:endParaRPr lang="en-US" sz="9600" b="1" dirty="0" smtClean="0"/>
          </a:p>
          <a:p>
            <a:pPr marL="0" indent="0">
              <a:lnSpc>
                <a:spcPct val="120000"/>
              </a:lnSpc>
              <a:spcBef>
                <a:spcPts val="0"/>
              </a:spcBef>
              <a:buNone/>
            </a:pPr>
            <a:r>
              <a:rPr lang="en-US" sz="9600" b="1" i="1" dirty="0" smtClean="0"/>
              <a:t>                       </a:t>
            </a:r>
            <a:r>
              <a:rPr lang="en-US" sz="9600" b="1" i="1" dirty="0" err="1" smtClean="0"/>
              <a:t>Prunus</a:t>
            </a:r>
            <a:r>
              <a:rPr lang="en-US" sz="9600" b="1" dirty="0" smtClean="0"/>
              <a:t> sp</a:t>
            </a:r>
          </a:p>
          <a:p>
            <a:pPr marL="0" indent="0">
              <a:lnSpc>
                <a:spcPct val="120000"/>
              </a:lnSpc>
              <a:spcBef>
                <a:spcPts val="0"/>
              </a:spcBef>
              <a:buNone/>
            </a:pPr>
            <a:endParaRPr lang="en-US" sz="9600" b="1" dirty="0" smtClean="0"/>
          </a:p>
          <a:p>
            <a:pPr marL="0" indent="0">
              <a:lnSpc>
                <a:spcPct val="120000"/>
              </a:lnSpc>
              <a:spcBef>
                <a:spcPts val="0"/>
              </a:spcBef>
              <a:buNone/>
            </a:pPr>
            <a:r>
              <a:rPr lang="en-US" sz="9600" b="1" dirty="0" smtClean="0"/>
              <a:t>Objective: </a:t>
            </a:r>
          </a:p>
          <a:p>
            <a:pPr marL="0" indent="0">
              <a:lnSpc>
                <a:spcPct val="120000"/>
              </a:lnSpc>
              <a:spcBef>
                <a:spcPts val="0"/>
              </a:spcBef>
              <a:buNone/>
            </a:pPr>
            <a:r>
              <a:rPr lang="en-US" sz="9600" dirty="0" smtClean="0"/>
              <a:t>To investigate the structural features of flowers of </a:t>
            </a:r>
            <a:r>
              <a:rPr lang="en-US" sz="9600" b="1" i="1" dirty="0" err="1" smtClean="0"/>
              <a:t>Prunus</a:t>
            </a:r>
            <a:r>
              <a:rPr lang="en-US" sz="9600" b="1" i="1" dirty="0" smtClean="0"/>
              <a:t>. </a:t>
            </a:r>
          </a:p>
          <a:p>
            <a:pPr marL="0" indent="0">
              <a:lnSpc>
                <a:spcPct val="120000"/>
              </a:lnSpc>
              <a:spcBef>
                <a:spcPts val="0"/>
              </a:spcBef>
              <a:buNone/>
            </a:pPr>
            <a:endParaRPr lang="en-US" sz="9600" dirty="0" smtClean="0"/>
          </a:p>
          <a:p>
            <a:pPr marL="0" indent="0">
              <a:lnSpc>
                <a:spcPct val="120000"/>
              </a:lnSpc>
              <a:spcBef>
                <a:spcPts val="0"/>
              </a:spcBef>
              <a:buNone/>
            </a:pPr>
            <a:endParaRPr lang="en-US" sz="9600" b="1" dirty="0" smtClean="0"/>
          </a:p>
          <a:p>
            <a:pPr marL="0" indent="0">
              <a:lnSpc>
                <a:spcPct val="120000"/>
              </a:lnSpc>
              <a:spcBef>
                <a:spcPts val="0"/>
              </a:spcBef>
              <a:buNone/>
            </a:pPr>
            <a:r>
              <a:rPr lang="en-US" sz="9600" b="1" dirty="0" smtClean="0"/>
              <a:t>Tasks of work</a:t>
            </a:r>
            <a:endParaRPr lang="en-US" sz="9600" b="1" i="1" dirty="0" smtClean="0"/>
          </a:p>
          <a:p>
            <a:pPr marL="0" indent="0" algn="just">
              <a:lnSpc>
                <a:spcPct val="120000"/>
              </a:lnSpc>
              <a:spcBef>
                <a:spcPts val="0"/>
              </a:spcBef>
              <a:buNone/>
            </a:pPr>
            <a:r>
              <a:rPr lang="en-US" sz="9600" b="1" i="1" dirty="0" err="1" smtClean="0"/>
              <a:t>Prunus</a:t>
            </a:r>
            <a:r>
              <a:rPr lang="en-US" sz="9600" b="1" i="1" dirty="0" smtClean="0"/>
              <a:t> sp.</a:t>
            </a:r>
            <a:r>
              <a:rPr lang="en-US" sz="9600" i="1" dirty="0" smtClean="0"/>
              <a:t>: </a:t>
            </a:r>
            <a:r>
              <a:rPr lang="en-US" sz="9600" dirty="0" smtClean="0"/>
              <a:t>consider and draw longitudinal section of flower, note </a:t>
            </a:r>
            <a:r>
              <a:rPr lang="en-US" sz="9600" dirty="0" err="1" smtClean="0"/>
              <a:t>hypanthium</a:t>
            </a:r>
            <a:r>
              <a:rPr lang="en-US" sz="9600" b="1" dirty="0" smtClean="0"/>
              <a:t>, </a:t>
            </a:r>
            <a:r>
              <a:rPr lang="en-US" sz="9600" dirty="0" smtClean="0"/>
              <a:t>arrangement of sepals, petals, stamens. </a:t>
            </a:r>
          </a:p>
          <a:p>
            <a:pPr marL="0" indent="0" algn="just">
              <a:lnSpc>
                <a:spcPct val="120000"/>
              </a:lnSpc>
              <a:spcBef>
                <a:spcPts val="0"/>
              </a:spcBef>
              <a:buNone/>
            </a:pPr>
            <a:r>
              <a:rPr lang="en-US" sz="9600" dirty="0" smtClean="0"/>
              <a:t>Draw a pistil. Write a floral formula.</a:t>
            </a:r>
            <a:endParaRPr lang="en-US" sz="9600" b="1" dirty="0" smtClean="0"/>
          </a:p>
          <a:p>
            <a:pPr marL="0" indent="0">
              <a:lnSpc>
                <a:spcPct val="120000"/>
              </a:lnSpc>
              <a:spcBef>
                <a:spcPts val="0"/>
              </a:spcBef>
              <a:buNone/>
            </a:pPr>
            <a:endParaRPr lang="en-US" sz="9600" b="1" i="1" dirty="0" smtClean="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944" y="0"/>
            <a:ext cx="2016224" cy="461665"/>
          </a:xfrm>
          <a:prstGeom prst="rect">
            <a:avLst/>
          </a:prstGeom>
          <a:noFill/>
        </p:spPr>
        <p:txBody>
          <a:bodyPr wrap="square" rtlCol="0">
            <a:spAutoFit/>
          </a:bodyPr>
          <a:lstStyle/>
          <a:p>
            <a:r>
              <a:rPr lang="en-US" sz="2400" b="1" i="1" dirty="0" err="1" smtClean="0"/>
              <a:t>Prunus</a:t>
            </a:r>
            <a:endParaRPr lang="ru-RU" sz="2400" b="1" i="1" dirty="0"/>
          </a:p>
        </p:txBody>
      </p:sp>
      <p:sp>
        <p:nvSpPr>
          <p:cNvPr id="8" name="Прямоугольник 7"/>
          <p:cNvSpPr/>
          <p:nvPr/>
        </p:nvSpPr>
        <p:spPr>
          <a:xfrm>
            <a:off x="467544" y="5589240"/>
            <a:ext cx="2173095" cy="461665"/>
          </a:xfrm>
          <a:prstGeom prst="rect">
            <a:avLst/>
          </a:prstGeom>
        </p:spPr>
        <p:txBody>
          <a:bodyPr wrap="none">
            <a:spAutoFit/>
          </a:bodyPr>
          <a:lstStyle/>
          <a:p>
            <a:r>
              <a:rPr lang="en-US" sz="2400" b="1" dirty="0" smtClean="0"/>
              <a:t>Floral Formula: </a:t>
            </a:r>
            <a:endParaRPr lang="ru-RU" sz="2400" dirty="0"/>
          </a:p>
        </p:txBody>
      </p:sp>
      <p:sp>
        <p:nvSpPr>
          <p:cNvPr id="9" name="TextBox 8"/>
          <p:cNvSpPr txBox="1"/>
          <p:nvPr/>
        </p:nvSpPr>
        <p:spPr>
          <a:xfrm>
            <a:off x="827584" y="6021288"/>
            <a:ext cx="2520280" cy="523220"/>
          </a:xfrm>
          <a:prstGeom prst="rect">
            <a:avLst/>
          </a:prstGeom>
          <a:noFill/>
        </p:spPr>
        <p:txBody>
          <a:bodyPr wrap="square" rtlCol="0">
            <a:spAutoFit/>
          </a:bodyPr>
          <a:lstStyle/>
          <a:p>
            <a:r>
              <a:rPr lang="en-US" sz="2800" b="1" dirty="0" smtClean="0"/>
              <a:t> </a:t>
            </a:r>
            <a:r>
              <a:rPr lang="ru-RU" sz="2800" b="1" dirty="0" smtClean="0"/>
              <a:t>*</a:t>
            </a:r>
            <a:r>
              <a:rPr lang="en-US" sz="2800" b="1" dirty="0" smtClean="0"/>
              <a:t> </a:t>
            </a:r>
            <a:r>
              <a:rPr lang="en-US" sz="2800" dirty="0" smtClean="0"/>
              <a:t>K</a:t>
            </a:r>
            <a:r>
              <a:rPr lang="en-US" dirty="0" smtClean="0"/>
              <a:t>5</a:t>
            </a:r>
            <a:r>
              <a:rPr lang="en-US" sz="2000" dirty="0" smtClean="0"/>
              <a:t> </a:t>
            </a:r>
            <a:r>
              <a:rPr lang="en-US" sz="2800" dirty="0" smtClean="0"/>
              <a:t>C</a:t>
            </a:r>
            <a:r>
              <a:rPr lang="en-US" dirty="0" smtClean="0"/>
              <a:t>5</a:t>
            </a:r>
            <a:r>
              <a:rPr lang="en-US" sz="2000" dirty="0" smtClean="0"/>
              <a:t> </a:t>
            </a:r>
            <a:r>
              <a:rPr lang="en-US" sz="2800" dirty="0" smtClean="0"/>
              <a:t>A</a:t>
            </a:r>
            <a:r>
              <a:rPr lang="en-US" dirty="0" smtClean="0"/>
              <a:t>∞</a:t>
            </a:r>
            <a:r>
              <a:rPr lang="en-US" sz="2000" dirty="0" smtClean="0"/>
              <a:t> </a:t>
            </a:r>
            <a:r>
              <a:rPr lang="en-US" sz="2800" dirty="0" smtClean="0"/>
              <a:t>G</a:t>
            </a:r>
            <a:r>
              <a:rPr lang="en-US" u="sng" dirty="0" smtClean="0"/>
              <a:t>1</a:t>
            </a:r>
            <a:endParaRPr lang="ru-RU" sz="2800" u="sng" dirty="0"/>
          </a:p>
        </p:txBody>
      </p:sp>
      <p:pic>
        <p:nvPicPr>
          <p:cNvPr id="10" name="Picture 2" descr="C:\Users\ADM\Documents\Karime\2018\Lectures\Anatomy and morphology of plant\Additional materials\Plant systematics\ranunculaceae\Male_and_female_sign.svg.png"/>
          <p:cNvPicPr>
            <a:picLocks noChangeAspect="1" noChangeArrowheads="1"/>
          </p:cNvPicPr>
          <p:nvPr/>
        </p:nvPicPr>
        <p:blipFill>
          <a:blip r:embed="rId2" cstate="print"/>
          <a:srcRect/>
          <a:stretch>
            <a:fillRect/>
          </a:stretch>
        </p:blipFill>
        <p:spPr bwMode="auto">
          <a:xfrm>
            <a:off x="755576" y="6165304"/>
            <a:ext cx="216024" cy="288032"/>
          </a:xfrm>
          <a:prstGeom prst="rect">
            <a:avLst/>
          </a:prstGeom>
          <a:noFill/>
        </p:spPr>
      </p:pic>
      <p:pic>
        <p:nvPicPr>
          <p:cNvPr id="6151" name="Picture 7" descr="C:\Users\ADM\Documents\Karime\2018\Lectures\Anatomy and morphology of plant\Additional materials\Plant systematics\Rosaceae\Prunus_flower.jpg"/>
          <p:cNvPicPr>
            <a:picLocks noChangeAspect="1" noChangeArrowheads="1"/>
          </p:cNvPicPr>
          <p:nvPr/>
        </p:nvPicPr>
        <p:blipFill>
          <a:blip r:embed="rId3" cstate="print"/>
          <a:srcRect/>
          <a:stretch>
            <a:fillRect/>
          </a:stretch>
        </p:blipFill>
        <p:spPr bwMode="auto">
          <a:xfrm>
            <a:off x="1403648" y="548680"/>
            <a:ext cx="7315200" cy="49911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Documents\Karime\2018\Lectures\Anatomy and morphology of plant\Additional materials\Plant systematics\Rosaceae\370px-Illustration_Prunus_persica0.jpg"/>
          <p:cNvPicPr>
            <a:picLocks noChangeAspect="1" noChangeArrowheads="1"/>
          </p:cNvPicPr>
          <p:nvPr/>
        </p:nvPicPr>
        <p:blipFill>
          <a:blip r:embed="rId2" cstate="print">
            <a:lum bright="10000"/>
          </a:blip>
          <a:srcRect/>
          <a:stretch>
            <a:fillRect/>
          </a:stretch>
        </p:blipFill>
        <p:spPr bwMode="auto">
          <a:xfrm>
            <a:off x="2555776" y="620688"/>
            <a:ext cx="3756200" cy="6084000"/>
          </a:xfrm>
          <a:prstGeom prst="rect">
            <a:avLst/>
          </a:prstGeom>
          <a:noFill/>
        </p:spPr>
      </p:pic>
      <p:sp>
        <p:nvSpPr>
          <p:cNvPr id="3" name="TextBox 2"/>
          <p:cNvSpPr txBox="1"/>
          <p:nvPr/>
        </p:nvSpPr>
        <p:spPr>
          <a:xfrm>
            <a:off x="3275856" y="0"/>
            <a:ext cx="2808312" cy="461665"/>
          </a:xfrm>
          <a:prstGeom prst="rect">
            <a:avLst/>
          </a:prstGeom>
          <a:noFill/>
        </p:spPr>
        <p:txBody>
          <a:bodyPr wrap="square" rtlCol="0">
            <a:spAutoFit/>
          </a:bodyPr>
          <a:lstStyle/>
          <a:p>
            <a:r>
              <a:rPr lang="en-US" sz="2400" b="1" i="1" dirty="0" err="1" smtClean="0"/>
              <a:t>Prunus</a:t>
            </a:r>
            <a:r>
              <a:rPr lang="en-US" sz="2400" b="1" i="1" dirty="0" smtClean="0"/>
              <a:t> </a:t>
            </a:r>
            <a:r>
              <a:rPr lang="en-US" sz="2400" b="1" i="1" dirty="0" err="1" smtClean="0"/>
              <a:t>persica</a:t>
            </a:r>
            <a:endParaRPr lang="ru-RU" sz="2400" b="1"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88640"/>
            <a:ext cx="7992888" cy="5865515"/>
          </a:xfrm>
        </p:spPr>
        <p:txBody>
          <a:bodyPr>
            <a:normAutofit fontScale="85000" lnSpcReduction="20000"/>
          </a:bodyPr>
          <a:lstStyle/>
          <a:p>
            <a:pPr marL="0" indent="0">
              <a:lnSpc>
                <a:spcPct val="110000"/>
              </a:lnSpc>
              <a:spcBef>
                <a:spcPts val="0"/>
              </a:spcBef>
              <a:buNone/>
            </a:pPr>
            <a:r>
              <a:rPr lang="en-US" sz="2800" b="1" dirty="0" smtClean="0"/>
              <a:t>Material: </a:t>
            </a:r>
          </a:p>
          <a:p>
            <a:pPr marL="0" indent="0">
              <a:lnSpc>
                <a:spcPct val="110000"/>
              </a:lnSpc>
              <a:spcBef>
                <a:spcPts val="0"/>
              </a:spcBef>
              <a:buNone/>
            </a:pPr>
            <a:r>
              <a:rPr lang="en-US" sz="2800" b="1" dirty="0" smtClean="0"/>
              <a:t>Class </a:t>
            </a:r>
            <a:r>
              <a:rPr lang="en-US" sz="2800" b="1" dirty="0" err="1" smtClean="0"/>
              <a:t>Magnoliopsida</a:t>
            </a:r>
            <a:r>
              <a:rPr lang="en-US" sz="2800" b="1" dirty="0" smtClean="0"/>
              <a:t>, </a:t>
            </a:r>
          </a:p>
          <a:p>
            <a:pPr marL="0" indent="0">
              <a:lnSpc>
                <a:spcPct val="110000"/>
              </a:lnSpc>
              <a:spcBef>
                <a:spcPts val="0"/>
              </a:spcBef>
              <a:buNone/>
            </a:pPr>
            <a:r>
              <a:rPr lang="en-US" sz="2800" b="1" dirty="0" smtClean="0"/>
              <a:t>      Subclasses </a:t>
            </a:r>
            <a:r>
              <a:rPr lang="en-US" sz="2800" b="1" dirty="0" err="1" smtClean="0"/>
              <a:t>Rosidea</a:t>
            </a:r>
            <a:r>
              <a:rPr lang="en-US" sz="2800" b="1" dirty="0" smtClean="0"/>
              <a:t> </a:t>
            </a:r>
          </a:p>
          <a:p>
            <a:pPr marL="0" indent="0">
              <a:lnSpc>
                <a:spcPct val="110000"/>
              </a:lnSpc>
              <a:spcBef>
                <a:spcPts val="0"/>
              </a:spcBef>
              <a:buNone/>
            </a:pPr>
            <a:r>
              <a:rPr lang="en-US" sz="2800" b="1" dirty="0" smtClean="0"/>
              <a:t>           Order Rosales</a:t>
            </a:r>
          </a:p>
          <a:p>
            <a:pPr marL="0" indent="0">
              <a:lnSpc>
                <a:spcPct val="110000"/>
              </a:lnSpc>
              <a:spcBef>
                <a:spcPts val="0"/>
              </a:spcBef>
              <a:buNone/>
            </a:pPr>
            <a:r>
              <a:rPr lang="en-US" sz="2800" b="1" dirty="0" smtClean="0"/>
              <a:t>                 Family </a:t>
            </a:r>
            <a:r>
              <a:rPr lang="en-US" sz="2800" b="1" dirty="0" err="1" smtClean="0"/>
              <a:t>Rosaceae</a:t>
            </a:r>
            <a:r>
              <a:rPr lang="en-US" sz="2800" b="1" dirty="0" smtClean="0"/>
              <a:t> (rose family)</a:t>
            </a:r>
            <a:endParaRPr lang="en-US" sz="2800" dirty="0" smtClean="0"/>
          </a:p>
          <a:p>
            <a:pPr marL="0" indent="0">
              <a:lnSpc>
                <a:spcPct val="110000"/>
              </a:lnSpc>
              <a:spcBef>
                <a:spcPts val="0"/>
              </a:spcBef>
              <a:buNone/>
            </a:pPr>
            <a:r>
              <a:rPr lang="en-US" sz="2800" b="1" dirty="0" smtClean="0"/>
              <a:t>                      Subfamily </a:t>
            </a:r>
            <a:r>
              <a:rPr lang="en-US" sz="2800" b="1" dirty="0" err="1" smtClean="0"/>
              <a:t>Maloideae</a:t>
            </a:r>
            <a:r>
              <a:rPr lang="en-US" sz="2800" b="1" dirty="0" smtClean="0"/>
              <a:t> (apple subfamily</a:t>
            </a:r>
            <a:r>
              <a:rPr lang="en-US" sz="2800" dirty="0" smtClean="0"/>
              <a:t>), </a:t>
            </a:r>
            <a:r>
              <a:rPr lang="en-US" sz="2800" b="1" dirty="0" smtClean="0"/>
              <a:t> representatives</a:t>
            </a:r>
            <a:r>
              <a:rPr lang="en-US" sz="2800" dirty="0" smtClean="0"/>
              <a:t>:</a:t>
            </a:r>
            <a:endParaRPr lang="en-US" sz="2800" b="1" dirty="0" smtClean="0"/>
          </a:p>
          <a:p>
            <a:pPr marL="0" indent="0">
              <a:lnSpc>
                <a:spcPct val="110000"/>
              </a:lnSpc>
              <a:spcBef>
                <a:spcPts val="0"/>
              </a:spcBef>
              <a:buNone/>
            </a:pPr>
            <a:r>
              <a:rPr lang="en-US" sz="2800" b="1" i="1" dirty="0" smtClean="0"/>
              <a:t>                       </a:t>
            </a:r>
            <a:r>
              <a:rPr lang="en-US" sz="2800" b="1" i="1" dirty="0" err="1" smtClean="0"/>
              <a:t>Malus</a:t>
            </a:r>
            <a:r>
              <a:rPr lang="en-US" sz="2800" b="1" i="1" dirty="0" smtClean="0"/>
              <a:t> </a:t>
            </a:r>
            <a:r>
              <a:rPr lang="en-US" sz="2800" b="1" i="1" dirty="0" err="1" smtClean="0"/>
              <a:t>domestica</a:t>
            </a:r>
            <a:endParaRPr lang="en-US" sz="2800" b="1" i="1" dirty="0" smtClean="0"/>
          </a:p>
          <a:p>
            <a:pPr marL="0" indent="0">
              <a:lnSpc>
                <a:spcPct val="110000"/>
              </a:lnSpc>
              <a:spcBef>
                <a:spcPts val="0"/>
              </a:spcBef>
              <a:buNone/>
            </a:pPr>
            <a:endParaRPr lang="en-US" sz="2600" b="1" dirty="0" smtClean="0"/>
          </a:p>
          <a:p>
            <a:pPr marL="0" indent="0">
              <a:lnSpc>
                <a:spcPct val="110000"/>
              </a:lnSpc>
              <a:spcBef>
                <a:spcPts val="0"/>
              </a:spcBef>
              <a:buNone/>
            </a:pPr>
            <a:endParaRPr lang="en-US" sz="2600" dirty="0" smtClean="0"/>
          </a:p>
          <a:p>
            <a:pPr marL="0" indent="0">
              <a:lnSpc>
                <a:spcPct val="110000"/>
              </a:lnSpc>
              <a:spcBef>
                <a:spcPts val="0"/>
              </a:spcBef>
              <a:buNone/>
            </a:pPr>
            <a:r>
              <a:rPr lang="en-US" sz="2600" b="1" dirty="0" smtClean="0"/>
              <a:t>Objective: </a:t>
            </a:r>
          </a:p>
          <a:p>
            <a:pPr marL="0" indent="0">
              <a:lnSpc>
                <a:spcPct val="110000"/>
              </a:lnSpc>
              <a:spcBef>
                <a:spcPts val="0"/>
              </a:spcBef>
              <a:buNone/>
            </a:pPr>
            <a:r>
              <a:rPr lang="en-US" sz="2600" dirty="0" smtClean="0"/>
              <a:t>To investigate the structural features of flowers of </a:t>
            </a:r>
            <a:r>
              <a:rPr lang="en-US" sz="2600" b="1" i="1" dirty="0" err="1" smtClean="0"/>
              <a:t>Malus</a:t>
            </a:r>
            <a:r>
              <a:rPr lang="en-US" sz="2600" b="1" i="1" dirty="0" smtClean="0"/>
              <a:t> </a:t>
            </a:r>
            <a:r>
              <a:rPr lang="en-US" sz="2600" b="1" i="1" dirty="0" err="1" smtClean="0"/>
              <a:t>domestica</a:t>
            </a:r>
            <a:r>
              <a:rPr lang="en-US" sz="2600" b="1" i="1" dirty="0" smtClean="0"/>
              <a:t>. </a:t>
            </a:r>
            <a:endParaRPr lang="en-US" sz="2600" dirty="0" smtClean="0"/>
          </a:p>
          <a:p>
            <a:pPr marL="0" indent="0">
              <a:lnSpc>
                <a:spcPct val="110000"/>
              </a:lnSpc>
              <a:spcBef>
                <a:spcPts val="0"/>
              </a:spcBef>
              <a:buNone/>
            </a:pPr>
            <a:endParaRPr lang="en-US" sz="2600" dirty="0" smtClean="0"/>
          </a:p>
          <a:p>
            <a:pPr marL="0" indent="0">
              <a:lnSpc>
                <a:spcPct val="110000"/>
              </a:lnSpc>
              <a:spcBef>
                <a:spcPts val="0"/>
              </a:spcBef>
              <a:buNone/>
            </a:pPr>
            <a:r>
              <a:rPr lang="en-US" sz="2600" b="1" dirty="0" smtClean="0"/>
              <a:t>Tasks of work</a:t>
            </a:r>
            <a:endParaRPr lang="en-US" sz="2600" b="1" i="1" dirty="0" smtClean="0"/>
          </a:p>
          <a:p>
            <a:pPr marL="0" indent="0" algn="just">
              <a:lnSpc>
                <a:spcPct val="110000"/>
              </a:lnSpc>
              <a:spcBef>
                <a:spcPts val="0"/>
              </a:spcBef>
              <a:buNone/>
            </a:pPr>
            <a:r>
              <a:rPr lang="en-US" sz="2600" b="1" i="1" dirty="0" err="1" smtClean="0"/>
              <a:t>Malus</a:t>
            </a:r>
            <a:r>
              <a:rPr lang="en-US" sz="2600" b="1" i="1" dirty="0" smtClean="0"/>
              <a:t> </a:t>
            </a:r>
            <a:r>
              <a:rPr lang="en-US" sz="2600" b="1" i="1" dirty="0" err="1" smtClean="0"/>
              <a:t>domestica</a:t>
            </a:r>
            <a:r>
              <a:rPr lang="en-US" sz="2600" i="1" dirty="0" smtClean="0"/>
              <a:t>: </a:t>
            </a:r>
            <a:r>
              <a:rPr lang="en-US" sz="2600" dirty="0" smtClean="0"/>
              <a:t>consider and draw longitudinal section of flower, note </a:t>
            </a:r>
            <a:r>
              <a:rPr lang="en-US" sz="2600" dirty="0" err="1" smtClean="0"/>
              <a:t>hypanthium</a:t>
            </a:r>
            <a:r>
              <a:rPr lang="en-US" sz="2600" b="1" dirty="0" smtClean="0"/>
              <a:t>, </a:t>
            </a:r>
            <a:r>
              <a:rPr lang="en-US" sz="2600" dirty="0" smtClean="0"/>
              <a:t>arrangement of sepals, petals, stamens. </a:t>
            </a:r>
          </a:p>
          <a:p>
            <a:pPr marL="0" indent="0" algn="just">
              <a:lnSpc>
                <a:spcPct val="110000"/>
              </a:lnSpc>
              <a:spcBef>
                <a:spcPts val="0"/>
              </a:spcBef>
              <a:buNone/>
            </a:pPr>
            <a:r>
              <a:rPr lang="en-US" sz="2600" dirty="0" smtClean="0"/>
              <a:t>Draw a pistil. Write a floral formula.</a:t>
            </a:r>
            <a:endParaRPr lang="en-US" sz="2600" b="1" dirty="0" smtClean="0"/>
          </a:p>
          <a:p>
            <a:pPr marL="0" indent="0">
              <a:spcBef>
                <a:spcPts val="0"/>
              </a:spcBef>
              <a:buNone/>
            </a:pPr>
            <a:endParaRPr lang="ru-RU" sz="2000" dirty="0" smtClean="0">
              <a:solidFill>
                <a:srgbClr val="FF0000"/>
              </a:solidFill>
            </a:endParaRPr>
          </a:p>
          <a:p>
            <a:pPr marL="0" indent="0">
              <a:spcBef>
                <a:spcPts val="0"/>
              </a:spcBef>
              <a:buNone/>
            </a:pPr>
            <a:endParaRPr lang="en-US" sz="2000" dirty="0" smtClean="0"/>
          </a:p>
          <a:p>
            <a:pPr marL="0" indent="0">
              <a:spcBef>
                <a:spcPts val="0"/>
              </a:spcBef>
              <a:buNone/>
            </a:pPr>
            <a:endParaRPr lang="en-US" sz="2000" b="1"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M\Documents\Karime\2018\Lectures\Anatomy and morphology of plant\Additional materials\Plant systematics\Rosaceae\Malus_flower.jpg"/>
          <p:cNvPicPr>
            <a:picLocks noChangeAspect="1" noChangeArrowheads="1"/>
          </p:cNvPicPr>
          <p:nvPr/>
        </p:nvPicPr>
        <p:blipFill>
          <a:blip r:embed="rId2" cstate="print"/>
          <a:srcRect/>
          <a:stretch>
            <a:fillRect/>
          </a:stretch>
        </p:blipFill>
        <p:spPr bwMode="auto">
          <a:xfrm>
            <a:off x="179512" y="476672"/>
            <a:ext cx="3880866" cy="5580000"/>
          </a:xfrm>
          <a:prstGeom prst="rect">
            <a:avLst/>
          </a:prstGeom>
          <a:noFill/>
        </p:spPr>
      </p:pic>
      <p:sp>
        <p:nvSpPr>
          <p:cNvPr id="4" name="Прямоугольник 3"/>
          <p:cNvSpPr/>
          <p:nvPr/>
        </p:nvSpPr>
        <p:spPr>
          <a:xfrm>
            <a:off x="3491880" y="0"/>
            <a:ext cx="1106393" cy="523220"/>
          </a:xfrm>
          <a:prstGeom prst="rect">
            <a:avLst/>
          </a:prstGeom>
        </p:spPr>
        <p:txBody>
          <a:bodyPr wrap="none">
            <a:spAutoFit/>
          </a:bodyPr>
          <a:lstStyle/>
          <a:p>
            <a:r>
              <a:rPr lang="en-US" sz="2800" b="1" i="1" dirty="0" err="1" smtClean="0"/>
              <a:t>Malus</a:t>
            </a:r>
            <a:endParaRPr lang="ru-RU" sz="2800" dirty="0"/>
          </a:p>
        </p:txBody>
      </p:sp>
      <p:pic>
        <p:nvPicPr>
          <p:cNvPr id="9220" name="Picture 4" descr="C:\Users\ADM\Documents\Karime\2018\Lectures\Anatomy and morphology of plant\Additional materials\Plant systematics\Rosaceae\283.jpg"/>
          <p:cNvPicPr>
            <a:picLocks noChangeAspect="1" noChangeArrowheads="1"/>
          </p:cNvPicPr>
          <p:nvPr/>
        </p:nvPicPr>
        <p:blipFill>
          <a:blip r:embed="rId3" cstate="print"/>
          <a:srcRect t="2980" b="6619"/>
          <a:stretch>
            <a:fillRect/>
          </a:stretch>
        </p:blipFill>
        <p:spPr bwMode="auto">
          <a:xfrm>
            <a:off x="4644008" y="188640"/>
            <a:ext cx="4343400" cy="6552728"/>
          </a:xfrm>
          <a:prstGeom prst="rect">
            <a:avLst/>
          </a:prstGeom>
          <a:noFill/>
        </p:spPr>
      </p:pic>
      <p:sp>
        <p:nvSpPr>
          <p:cNvPr id="6" name="Прямоугольник 5"/>
          <p:cNvSpPr/>
          <p:nvPr/>
        </p:nvSpPr>
        <p:spPr>
          <a:xfrm>
            <a:off x="179512" y="6237312"/>
            <a:ext cx="1841402" cy="400110"/>
          </a:xfrm>
          <a:prstGeom prst="rect">
            <a:avLst/>
          </a:prstGeom>
        </p:spPr>
        <p:txBody>
          <a:bodyPr wrap="none">
            <a:spAutoFit/>
          </a:bodyPr>
          <a:lstStyle/>
          <a:p>
            <a:r>
              <a:rPr lang="en-US" sz="2000" b="1" dirty="0" smtClean="0"/>
              <a:t>Floral Formula: </a:t>
            </a:r>
            <a:endParaRPr lang="ru-RU" sz="2000" dirty="0"/>
          </a:p>
        </p:txBody>
      </p:sp>
      <p:sp>
        <p:nvSpPr>
          <p:cNvPr id="7" name="TextBox 6"/>
          <p:cNvSpPr txBox="1"/>
          <p:nvPr/>
        </p:nvSpPr>
        <p:spPr>
          <a:xfrm>
            <a:off x="2195736" y="6165304"/>
            <a:ext cx="2520280" cy="523220"/>
          </a:xfrm>
          <a:prstGeom prst="rect">
            <a:avLst/>
          </a:prstGeom>
          <a:noFill/>
        </p:spPr>
        <p:txBody>
          <a:bodyPr wrap="square" rtlCol="0">
            <a:spAutoFit/>
          </a:bodyPr>
          <a:lstStyle/>
          <a:p>
            <a:r>
              <a:rPr lang="en-US" sz="2800" b="1" dirty="0" smtClean="0"/>
              <a:t> </a:t>
            </a:r>
            <a:r>
              <a:rPr lang="ru-RU" sz="2800" b="1" dirty="0" smtClean="0"/>
              <a:t>*</a:t>
            </a:r>
            <a:r>
              <a:rPr lang="en-US" sz="2800" b="1" dirty="0" smtClean="0"/>
              <a:t> </a:t>
            </a:r>
            <a:r>
              <a:rPr lang="en-US" sz="2800" dirty="0" smtClean="0"/>
              <a:t>K</a:t>
            </a:r>
            <a:r>
              <a:rPr lang="en-US" sz="1600" dirty="0" smtClean="0"/>
              <a:t>5</a:t>
            </a:r>
            <a:r>
              <a:rPr lang="en-US" sz="2000" dirty="0" smtClean="0"/>
              <a:t> </a:t>
            </a:r>
            <a:r>
              <a:rPr lang="en-US" sz="2800" dirty="0" smtClean="0"/>
              <a:t>C</a:t>
            </a:r>
            <a:r>
              <a:rPr lang="en-US" sz="1600" dirty="0" smtClean="0"/>
              <a:t>5</a:t>
            </a:r>
            <a:r>
              <a:rPr lang="en-US" sz="2000" dirty="0" smtClean="0"/>
              <a:t> </a:t>
            </a:r>
            <a:r>
              <a:rPr lang="en-US" sz="2800" dirty="0" smtClean="0"/>
              <a:t>A</a:t>
            </a:r>
            <a:r>
              <a:rPr lang="en-US" sz="1600" dirty="0" smtClean="0"/>
              <a:t>∞</a:t>
            </a:r>
            <a:r>
              <a:rPr lang="en-US" sz="2000" dirty="0" smtClean="0"/>
              <a:t> </a:t>
            </a:r>
            <a:r>
              <a:rPr lang="en-US" sz="2800" dirty="0" smtClean="0"/>
              <a:t>G</a:t>
            </a:r>
            <a:r>
              <a:rPr lang="en-US" sz="1600" dirty="0" smtClean="0"/>
              <a:t>(5)</a:t>
            </a:r>
            <a:endParaRPr lang="ru-RU" sz="2800" dirty="0"/>
          </a:p>
        </p:txBody>
      </p:sp>
      <p:pic>
        <p:nvPicPr>
          <p:cNvPr id="8"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2051720" y="6309320"/>
            <a:ext cx="216024" cy="288032"/>
          </a:xfrm>
          <a:prstGeom prst="rect">
            <a:avLst/>
          </a:prstGeom>
          <a:noFill/>
        </p:spPr>
      </p:pic>
      <p:cxnSp>
        <p:nvCxnSpPr>
          <p:cNvPr id="10" name="Прямая соединительная линия 9"/>
          <p:cNvCxnSpPr/>
          <p:nvPr/>
        </p:nvCxnSpPr>
        <p:spPr>
          <a:xfrm>
            <a:off x="3995936" y="638132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91264" cy="5937523"/>
          </a:xfrm>
        </p:spPr>
        <p:txBody>
          <a:bodyPr>
            <a:normAutofit lnSpcReduction="10000"/>
          </a:bodyPr>
          <a:lstStyle/>
          <a:p>
            <a:pPr marL="0" indent="0">
              <a:spcBef>
                <a:spcPts val="0"/>
              </a:spcBef>
              <a:buNone/>
            </a:pPr>
            <a:r>
              <a:rPr lang="en-US" sz="2400" b="1" dirty="0" smtClean="0"/>
              <a:t>Material: </a:t>
            </a:r>
          </a:p>
          <a:p>
            <a:pPr marL="0" indent="0">
              <a:spcBef>
                <a:spcPts val="0"/>
              </a:spcBef>
              <a:buNone/>
            </a:pPr>
            <a:r>
              <a:rPr lang="en-US" sz="2400" b="1" dirty="0" smtClean="0"/>
              <a:t>Class </a:t>
            </a:r>
            <a:r>
              <a:rPr lang="en-US" sz="2400" b="1" dirty="0" err="1" smtClean="0"/>
              <a:t>Magnoliopsida</a:t>
            </a:r>
            <a:r>
              <a:rPr lang="en-US" sz="2400" b="1" dirty="0" smtClean="0"/>
              <a:t>, </a:t>
            </a:r>
          </a:p>
          <a:p>
            <a:pPr marL="0" indent="0">
              <a:spcBef>
                <a:spcPts val="0"/>
              </a:spcBef>
              <a:buNone/>
            </a:pPr>
            <a:r>
              <a:rPr lang="en-US" sz="2400" b="1" dirty="0" smtClean="0">
                <a:solidFill>
                  <a:srgbClr val="FF0000"/>
                </a:solidFill>
              </a:rPr>
              <a:t>     </a:t>
            </a:r>
            <a:r>
              <a:rPr lang="en-US" sz="2400" b="1" dirty="0" smtClean="0"/>
              <a:t>Subclasses </a:t>
            </a:r>
            <a:r>
              <a:rPr lang="en-US" sz="2400" b="1" dirty="0" err="1" smtClean="0"/>
              <a:t>Rosidea</a:t>
            </a:r>
            <a:r>
              <a:rPr lang="en-US" sz="2400" b="1" dirty="0" smtClean="0"/>
              <a:t> </a:t>
            </a:r>
          </a:p>
          <a:p>
            <a:pPr marL="0" indent="0">
              <a:spcBef>
                <a:spcPts val="0"/>
              </a:spcBef>
              <a:buNone/>
            </a:pPr>
            <a:r>
              <a:rPr lang="en-US" sz="2400" b="1" dirty="0" smtClean="0"/>
              <a:t>           Order </a:t>
            </a:r>
            <a:r>
              <a:rPr lang="en-US" sz="2400" b="1" dirty="0" err="1" smtClean="0"/>
              <a:t>Fabales</a:t>
            </a:r>
            <a:r>
              <a:rPr lang="en-US" sz="2400" b="1" dirty="0" smtClean="0"/>
              <a:t> </a:t>
            </a:r>
          </a:p>
          <a:p>
            <a:pPr marL="0" indent="0">
              <a:spcBef>
                <a:spcPts val="0"/>
              </a:spcBef>
              <a:buNone/>
            </a:pPr>
            <a:r>
              <a:rPr lang="en-US" sz="2400" b="1" dirty="0" smtClean="0"/>
              <a:t>                 Family </a:t>
            </a:r>
            <a:r>
              <a:rPr lang="en-US" sz="2400" b="1" dirty="0" err="1" smtClean="0"/>
              <a:t>Leguminosae</a:t>
            </a:r>
            <a:r>
              <a:rPr lang="en-US" sz="2400" b="1" dirty="0" smtClean="0"/>
              <a:t> or </a:t>
            </a:r>
            <a:r>
              <a:rPr lang="en-US" sz="2400" b="1" dirty="0" err="1" smtClean="0"/>
              <a:t>Fabaceae</a:t>
            </a:r>
            <a:r>
              <a:rPr lang="en-US" sz="2400" b="1" dirty="0" smtClean="0"/>
              <a:t> (legume family), representatives:</a:t>
            </a:r>
          </a:p>
          <a:p>
            <a:pPr marL="0" indent="0">
              <a:spcBef>
                <a:spcPts val="0"/>
              </a:spcBef>
              <a:buNone/>
            </a:pPr>
            <a:r>
              <a:rPr lang="en-US" sz="2400" b="1" i="1" dirty="0" err="1" smtClean="0"/>
              <a:t>Robinia</a:t>
            </a:r>
            <a:r>
              <a:rPr lang="en-US" sz="2400" b="1" i="1" dirty="0" smtClean="0"/>
              <a:t> </a:t>
            </a:r>
            <a:r>
              <a:rPr lang="en-US" sz="2400" b="1" i="1" dirty="0" err="1" smtClean="0"/>
              <a:t>pseudoacacia</a:t>
            </a:r>
            <a:r>
              <a:rPr lang="en-US" sz="2400" b="1" i="1" dirty="0" smtClean="0"/>
              <a:t> </a:t>
            </a:r>
            <a:r>
              <a:rPr lang="en-US" sz="2400" dirty="0" smtClean="0"/>
              <a:t>L. (</a:t>
            </a:r>
            <a:r>
              <a:rPr lang="en-US" sz="2400" b="1" dirty="0" smtClean="0"/>
              <a:t>black </a:t>
            </a:r>
            <a:r>
              <a:rPr lang="en-US" sz="2400" b="1" dirty="0"/>
              <a:t>locust, black locust tree, false </a:t>
            </a:r>
            <a:r>
              <a:rPr lang="en-US" sz="2400" b="1" dirty="0" smtClean="0"/>
              <a:t>acacia</a:t>
            </a:r>
            <a:r>
              <a:rPr lang="en-US" sz="2400" dirty="0" smtClean="0"/>
              <a:t>). </a:t>
            </a:r>
          </a:p>
          <a:p>
            <a:pPr marL="0" indent="0">
              <a:spcBef>
                <a:spcPts val="0"/>
              </a:spcBef>
              <a:buNone/>
            </a:pPr>
            <a:endParaRPr lang="en-US" sz="2400" dirty="0" smtClean="0"/>
          </a:p>
          <a:p>
            <a:pPr marL="0" indent="0" algn="just">
              <a:spcBef>
                <a:spcPts val="0"/>
              </a:spcBef>
              <a:buNone/>
            </a:pPr>
            <a:r>
              <a:rPr lang="en-US" sz="2400" b="1" dirty="0" smtClean="0"/>
              <a:t>Objective: </a:t>
            </a:r>
            <a:r>
              <a:rPr lang="en-US" sz="2400" dirty="0" smtClean="0"/>
              <a:t>To investigate the structural features of flowers of </a:t>
            </a:r>
            <a:r>
              <a:rPr lang="en-US" sz="2400" i="1" dirty="0" err="1" smtClean="0"/>
              <a:t>Robinia</a:t>
            </a:r>
            <a:r>
              <a:rPr lang="en-US" sz="2400" i="1" dirty="0" smtClean="0"/>
              <a:t> </a:t>
            </a:r>
            <a:r>
              <a:rPr lang="en-US" sz="2400" i="1" dirty="0" err="1" smtClean="0"/>
              <a:t>pseudoacacia</a:t>
            </a:r>
            <a:r>
              <a:rPr lang="en-US" sz="2400" i="1" dirty="0" smtClean="0"/>
              <a:t> </a:t>
            </a:r>
            <a:r>
              <a:rPr lang="en-US" sz="2400" dirty="0" smtClean="0"/>
              <a:t>L. </a:t>
            </a:r>
          </a:p>
          <a:p>
            <a:pPr marL="0" indent="0">
              <a:spcBef>
                <a:spcPts val="0"/>
              </a:spcBef>
              <a:buNone/>
            </a:pPr>
            <a:endParaRPr lang="en-US" sz="2400" dirty="0" smtClean="0"/>
          </a:p>
          <a:p>
            <a:pPr marL="0" indent="0">
              <a:spcBef>
                <a:spcPts val="0"/>
              </a:spcBef>
              <a:buNone/>
            </a:pPr>
            <a:r>
              <a:rPr lang="en-US" sz="2400" b="1" dirty="0" smtClean="0"/>
              <a:t>Tasks of work: </a:t>
            </a:r>
          </a:p>
          <a:p>
            <a:pPr marL="0" indent="0" algn="just">
              <a:spcBef>
                <a:spcPts val="0"/>
              </a:spcBef>
              <a:buNone/>
            </a:pPr>
            <a:r>
              <a:rPr lang="en-US" sz="2400" dirty="0" smtClean="0"/>
              <a:t>Draw a side view of a flower, unwrapped calyx, all petals of the corolla, note a </a:t>
            </a:r>
            <a:r>
              <a:rPr lang="en-US" sz="2400" dirty="0"/>
              <a:t>banner, </a:t>
            </a:r>
            <a:r>
              <a:rPr lang="en-US" sz="2400" dirty="0" smtClean="0"/>
              <a:t>wing and keel from two fused petals, androecium with stamens (9+1), floral formula.</a:t>
            </a:r>
            <a:endParaRPr lang="en-US" sz="2400" dirty="0" smtClean="0">
              <a:solidFill>
                <a:srgbClr val="FF0000"/>
              </a:solidFill>
            </a:endParaRPr>
          </a:p>
          <a:p>
            <a:pPr marL="0" indent="0">
              <a:spcBef>
                <a:spcPts val="0"/>
              </a:spcBef>
              <a:buNone/>
            </a:pPr>
            <a:r>
              <a:rPr lang="en-US" sz="2000" dirty="0" smtClean="0"/>
              <a:t> </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404664"/>
            <a:ext cx="7344816" cy="4893647"/>
          </a:xfrm>
          <a:prstGeom prst="rect">
            <a:avLst/>
          </a:prstGeom>
        </p:spPr>
        <p:txBody>
          <a:bodyPr wrap="square">
            <a:spAutoFit/>
          </a:bodyPr>
          <a:lstStyle/>
          <a:p>
            <a:pPr indent="357188" algn="just"/>
            <a:r>
              <a:rPr lang="en-US" sz="2400" dirty="0" smtClean="0"/>
              <a:t>If the parts of one whorl are joined to those of another whorl, a line is placed over the top, connecting the appropriate 2 letters. If the </a:t>
            </a:r>
            <a:r>
              <a:rPr lang="en-US" sz="2400" b="1" dirty="0" err="1" smtClean="0"/>
              <a:t>gynoecium</a:t>
            </a:r>
            <a:r>
              <a:rPr lang="en-US" sz="2400" b="1" dirty="0" smtClean="0"/>
              <a:t> is superior </a:t>
            </a:r>
            <a:r>
              <a:rPr lang="en-US" sz="2400" dirty="0" smtClean="0"/>
              <a:t>(i.e. it is borne above the point of attachment of the other parts on the receptacle) a line is placed below the number of </a:t>
            </a:r>
            <a:r>
              <a:rPr lang="en-US" sz="2400" dirty="0" err="1" smtClean="0"/>
              <a:t>carpels</a:t>
            </a:r>
            <a:r>
              <a:rPr lang="en-US" sz="2400" dirty="0" smtClean="0"/>
              <a:t>; (i.e. it </a:t>
            </a:r>
            <a:r>
              <a:rPr lang="en-US" sz="2400" b="1" dirty="0" smtClean="0"/>
              <a:t>if inferior </a:t>
            </a:r>
            <a:r>
              <a:rPr lang="en-US" sz="2400" dirty="0" smtClean="0"/>
              <a:t>occurs below the point of attachment of the other floral parts) then a line is placed above the figure. </a:t>
            </a:r>
          </a:p>
          <a:p>
            <a:pPr indent="357188" algn="just"/>
            <a:r>
              <a:rPr lang="en-US" sz="2400" dirty="0" smtClean="0"/>
              <a:t>If the flower is </a:t>
            </a:r>
            <a:r>
              <a:rPr lang="en-US" sz="2400" b="1" dirty="0" smtClean="0"/>
              <a:t>regular or </a:t>
            </a:r>
            <a:r>
              <a:rPr lang="en-US" sz="2400" b="1" dirty="0" err="1" smtClean="0"/>
              <a:t>actinomorphic</a:t>
            </a:r>
            <a:r>
              <a:rPr lang="en-US" sz="2400" b="1" dirty="0" smtClean="0"/>
              <a:t> </a:t>
            </a:r>
            <a:r>
              <a:rPr lang="en-US" sz="2400" dirty="0" smtClean="0"/>
              <a:t>(i.e. has several planes of symmetry) the formula is prefixed with the sign * ; if irregular or </a:t>
            </a:r>
            <a:r>
              <a:rPr lang="en-US" sz="2400" dirty="0" err="1" smtClean="0"/>
              <a:t>zygomorphic</a:t>
            </a:r>
            <a:r>
              <a:rPr lang="en-US" sz="2400" dirty="0" smtClean="0"/>
              <a:t> (i.e. has only one plane of symmetry) the formula is prefixed by ↑ . Bisexual flowers have the </a:t>
            </a:r>
            <a:r>
              <a:rPr lang="ru-RU" sz="2400" dirty="0" smtClean="0"/>
              <a:t>♂</a:t>
            </a:r>
            <a:r>
              <a:rPr lang="en-US" sz="2400" dirty="0" smtClean="0"/>
              <a:t> and </a:t>
            </a:r>
            <a:r>
              <a:rPr lang="ru-RU" sz="2400" dirty="0" smtClean="0"/>
              <a:t>♀</a:t>
            </a:r>
            <a:r>
              <a:rPr lang="en-US" sz="2400" dirty="0" smtClean="0"/>
              <a:t> signs combined.</a:t>
            </a:r>
            <a:endParaRPr lang="ru-RU"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Documents\Karime\2018\Lectures\Anatomy and morphology of plant\Additional materials\Plant systematics\Fabaceae\43-Glycine flower l.s.jpg"/>
          <p:cNvPicPr>
            <a:picLocks noGrp="1" noChangeAspect="1" noChangeArrowheads="1"/>
          </p:cNvPicPr>
          <p:nvPr>
            <p:ph idx="1"/>
          </p:nvPr>
        </p:nvPicPr>
        <p:blipFill>
          <a:blip r:embed="rId2" cstate="print">
            <a:lum bright="10000"/>
          </a:blip>
          <a:srcRect/>
          <a:stretch>
            <a:fillRect/>
          </a:stretch>
        </p:blipFill>
        <p:spPr bwMode="auto">
          <a:xfrm>
            <a:off x="1475656" y="620688"/>
            <a:ext cx="6550687" cy="5004000"/>
          </a:xfrm>
          <a:prstGeom prst="rect">
            <a:avLst/>
          </a:prstGeom>
          <a:noFill/>
        </p:spPr>
      </p:pic>
      <p:sp>
        <p:nvSpPr>
          <p:cNvPr id="5" name="Прямоугольник 4"/>
          <p:cNvSpPr/>
          <p:nvPr/>
        </p:nvSpPr>
        <p:spPr>
          <a:xfrm>
            <a:off x="3203848" y="6021288"/>
            <a:ext cx="2962671" cy="523220"/>
          </a:xfrm>
          <a:prstGeom prst="rect">
            <a:avLst/>
          </a:prstGeom>
        </p:spPr>
        <p:txBody>
          <a:bodyPr wrap="none">
            <a:spAutoFit/>
          </a:bodyPr>
          <a:lstStyle/>
          <a:p>
            <a:r>
              <a:rPr lang="ru-RU" sz="2800" dirty="0" smtClean="0"/>
              <a:t>↑</a:t>
            </a:r>
            <a:r>
              <a:rPr lang="en-US" sz="2800" dirty="0" smtClean="0"/>
              <a:t>K</a:t>
            </a:r>
            <a:r>
              <a:rPr lang="en-US" dirty="0" smtClean="0"/>
              <a:t>(5)</a:t>
            </a:r>
            <a:r>
              <a:rPr lang="en-US" sz="2800" dirty="0" smtClean="0"/>
              <a:t>C</a:t>
            </a:r>
            <a:r>
              <a:rPr lang="en-US" dirty="0" smtClean="0"/>
              <a:t>1,2,2</a:t>
            </a:r>
            <a:r>
              <a:rPr lang="en-US" sz="2800" dirty="0" smtClean="0"/>
              <a:t> A</a:t>
            </a:r>
            <a:r>
              <a:rPr lang="en-US" sz="2000" dirty="0" smtClean="0"/>
              <a:t>1</a:t>
            </a:r>
            <a:r>
              <a:rPr lang="en-US" sz="2800" dirty="0" smtClean="0"/>
              <a:t>,</a:t>
            </a:r>
            <a:r>
              <a:rPr lang="en-US" dirty="0" smtClean="0"/>
              <a:t>(4+5</a:t>
            </a:r>
            <a:r>
              <a:rPr lang="en-US" sz="2000" dirty="0" smtClean="0"/>
              <a:t>)</a:t>
            </a:r>
            <a:r>
              <a:rPr lang="en-US" sz="2800" dirty="0" smtClean="0"/>
              <a:t>G</a:t>
            </a:r>
            <a:r>
              <a:rPr lang="en-US" u="sng" dirty="0" smtClean="0"/>
              <a:t>1</a:t>
            </a:r>
            <a:endParaRPr lang="ru-RU" sz="2800" u="sng" dirty="0"/>
          </a:p>
        </p:txBody>
      </p:sp>
      <p:sp>
        <p:nvSpPr>
          <p:cNvPr id="6" name="Прямоугольник 5"/>
          <p:cNvSpPr/>
          <p:nvPr/>
        </p:nvSpPr>
        <p:spPr>
          <a:xfrm>
            <a:off x="1259632" y="6093296"/>
            <a:ext cx="1642886" cy="369332"/>
          </a:xfrm>
          <a:prstGeom prst="rect">
            <a:avLst/>
          </a:prstGeom>
        </p:spPr>
        <p:txBody>
          <a:bodyPr wrap="none">
            <a:spAutoFit/>
          </a:bodyPr>
          <a:lstStyle/>
          <a:p>
            <a:r>
              <a:rPr lang="en-US" b="1" dirty="0" smtClean="0"/>
              <a:t>Floral formula: </a:t>
            </a:r>
            <a:endParaRPr lang="ru-RU" b="1" dirty="0"/>
          </a:p>
        </p:txBody>
      </p:sp>
      <p:pic>
        <p:nvPicPr>
          <p:cNvPr id="7" name="Picture 2" descr="C:\Users\ADM\Documents\Karime\2018\Lectures\Anatomy and morphology of plant\Additional materials\Plant systematics\ranunculaceae\Male_and_female_sign.svg.png"/>
          <p:cNvPicPr>
            <a:picLocks noChangeAspect="1" noChangeArrowheads="1"/>
          </p:cNvPicPr>
          <p:nvPr/>
        </p:nvPicPr>
        <p:blipFill>
          <a:blip r:embed="rId3" cstate="print"/>
          <a:srcRect/>
          <a:stretch>
            <a:fillRect/>
          </a:stretch>
        </p:blipFill>
        <p:spPr bwMode="auto">
          <a:xfrm>
            <a:off x="2843808" y="6165304"/>
            <a:ext cx="216024" cy="28803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1880" y="188640"/>
            <a:ext cx="3019224" cy="461665"/>
          </a:xfrm>
          <a:prstGeom prst="rect">
            <a:avLst/>
          </a:prstGeom>
        </p:spPr>
        <p:txBody>
          <a:bodyPr wrap="none">
            <a:spAutoFit/>
          </a:bodyPr>
          <a:lstStyle/>
          <a:p>
            <a:r>
              <a:rPr lang="en-US" sz="2400" b="1" i="1" dirty="0" err="1" smtClean="0"/>
              <a:t>Robinia</a:t>
            </a:r>
            <a:r>
              <a:rPr lang="en-US" sz="2400" b="1" i="1" dirty="0" smtClean="0"/>
              <a:t> </a:t>
            </a:r>
            <a:r>
              <a:rPr lang="en-US" sz="2400" b="1" i="1" dirty="0" err="1" smtClean="0"/>
              <a:t>pseudoacacia</a:t>
            </a:r>
            <a:r>
              <a:rPr lang="en-US" sz="2400" b="1" i="1" dirty="0" smtClean="0"/>
              <a:t> </a:t>
            </a:r>
            <a:endParaRPr lang="ru-RU" sz="2400" dirty="0"/>
          </a:p>
        </p:txBody>
      </p:sp>
      <p:pic>
        <p:nvPicPr>
          <p:cNvPr id="11270" name="Picture 6" descr="C:\Users\ADM\Documents\Karime\2018\Lectures\Anatomy and morphology of plant\Additional materials\Plant systematics\Fabaceae\14562290-robinia-pseudoacacia-black-locust-false-acacia-flowers-leaf-and-seeds-on-a-white-background.jpg"/>
          <p:cNvPicPr>
            <a:picLocks noChangeAspect="1" noChangeArrowheads="1"/>
          </p:cNvPicPr>
          <p:nvPr/>
        </p:nvPicPr>
        <p:blipFill>
          <a:blip r:embed="rId2" cstate="print"/>
          <a:srcRect l="3243" t="8841" r="2705" b="9382"/>
          <a:stretch>
            <a:fillRect/>
          </a:stretch>
        </p:blipFill>
        <p:spPr bwMode="auto">
          <a:xfrm>
            <a:off x="4427984" y="908720"/>
            <a:ext cx="4514592" cy="5760000"/>
          </a:xfrm>
          <a:prstGeom prst="rect">
            <a:avLst/>
          </a:prstGeom>
          <a:noFill/>
        </p:spPr>
      </p:pic>
      <p:pic>
        <p:nvPicPr>
          <p:cNvPr id="8" name="Picture 3" descr="C:\Users\ADM\Documents\Karime\2018\Lectures\Anatomy and morphology of plant\Additional materials\Plant systematics\Fabaceae\Robinia_spines_kz.jpg"/>
          <p:cNvPicPr>
            <a:picLocks noChangeAspect="1" noChangeArrowheads="1"/>
          </p:cNvPicPr>
          <p:nvPr/>
        </p:nvPicPr>
        <p:blipFill>
          <a:blip r:embed="rId3" cstate="print"/>
          <a:srcRect l="10989" r="2987"/>
          <a:stretch>
            <a:fillRect/>
          </a:stretch>
        </p:blipFill>
        <p:spPr bwMode="auto">
          <a:xfrm>
            <a:off x="611560" y="1124744"/>
            <a:ext cx="3096344" cy="4068000"/>
          </a:xfrm>
          <a:prstGeom prst="rect">
            <a:avLst/>
          </a:prstGeom>
          <a:noFill/>
        </p:spPr>
      </p:pic>
      <p:sp>
        <p:nvSpPr>
          <p:cNvPr id="9" name="Прямоугольник 8"/>
          <p:cNvSpPr/>
          <p:nvPr/>
        </p:nvSpPr>
        <p:spPr>
          <a:xfrm>
            <a:off x="467544" y="5445224"/>
            <a:ext cx="3312368" cy="646331"/>
          </a:xfrm>
          <a:prstGeom prst="rect">
            <a:avLst/>
          </a:prstGeom>
        </p:spPr>
        <p:txBody>
          <a:bodyPr wrap="square">
            <a:spAutoFit/>
          </a:bodyPr>
          <a:lstStyle/>
          <a:p>
            <a:r>
              <a:rPr lang="en-US" dirty="0" smtClean="0"/>
              <a:t>Two broad spines are present at the base of some leaves. </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lum contrast="10000"/>
            <a:extLst>
              <a:ext uri="{28A0092B-C50C-407E-A947-70E740481C1C}">
                <a14:useLocalDpi xmlns="" xmlns:a14="http://schemas.microsoft.com/office/drawing/2010/main" val="0"/>
              </a:ext>
            </a:extLst>
          </a:blip>
          <a:stretch>
            <a:fillRect/>
          </a:stretch>
        </p:blipFill>
        <p:spPr>
          <a:xfrm>
            <a:off x="1979710" y="188640"/>
            <a:ext cx="4994028" cy="6156000"/>
          </a:xfrm>
        </p:spPr>
      </p:pic>
      <p:sp>
        <p:nvSpPr>
          <p:cNvPr id="6" name="Прямоугольник 5"/>
          <p:cNvSpPr/>
          <p:nvPr/>
        </p:nvSpPr>
        <p:spPr>
          <a:xfrm>
            <a:off x="3203848" y="6344640"/>
            <a:ext cx="2491259" cy="400110"/>
          </a:xfrm>
          <a:prstGeom prst="rect">
            <a:avLst/>
          </a:prstGeom>
        </p:spPr>
        <p:txBody>
          <a:bodyPr wrap="none">
            <a:spAutoFit/>
          </a:bodyPr>
          <a:lstStyle/>
          <a:p>
            <a:r>
              <a:rPr lang="en-US" sz="2000" i="1" dirty="0" err="1"/>
              <a:t>Robinia</a:t>
            </a:r>
            <a:r>
              <a:rPr lang="en-US" sz="2000" i="1" dirty="0"/>
              <a:t> </a:t>
            </a:r>
            <a:r>
              <a:rPr lang="en-US" sz="2000" i="1" dirty="0" err="1"/>
              <a:t>pseudoacacia</a:t>
            </a:r>
            <a:r>
              <a:rPr lang="en-US" sz="2000" i="1" dirty="0"/>
              <a:t> </a:t>
            </a:r>
            <a:endParaRPr lang="ru-RU" sz="2000" dirty="0"/>
          </a:p>
        </p:txBody>
      </p:sp>
    </p:spTree>
    <p:extLst>
      <p:ext uri="{BB962C8B-B14F-4D97-AF65-F5344CB8AC3E}">
        <p14:creationId xmlns="" xmlns:p14="http://schemas.microsoft.com/office/powerpoint/2010/main" val="111476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6632"/>
            <a:ext cx="8229600" cy="5040559"/>
          </a:xfrm>
        </p:spPr>
        <p:txBody>
          <a:bodyPr>
            <a:noAutofit/>
          </a:bodyPr>
          <a:lstStyle/>
          <a:p>
            <a:pPr marL="0" indent="0">
              <a:spcBef>
                <a:spcPts val="0"/>
              </a:spcBef>
              <a:buNone/>
            </a:pPr>
            <a:r>
              <a:rPr lang="en-US" sz="2400" b="1" dirty="0" smtClean="0"/>
              <a:t>Material: </a:t>
            </a:r>
          </a:p>
          <a:p>
            <a:pPr>
              <a:spcBef>
                <a:spcPts val="0"/>
              </a:spcBef>
              <a:buNone/>
            </a:pPr>
            <a:r>
              <a:rPr lang="en-US" sz="2400" b="1" dirty="0" smtClean="0"/>
              <a:t>Division </a:t>
            </a:r>
            <a:r>
              <a:rPr lang="en-US" sz="2400" b="1" dirty="0" err="1" smtClean="0"/>
              <a:t>Magnoliophyta</a:t>
            </a:r>
            <a:endParaRPr lang="en-US" sz="2400" b="1" dirty="0" smtClean="0"/>
          </a:p>
          <a:p>
            <a:pPr>
              <a:spcBef>
                <a:spcPts val="0"/>
              </a:spcBef>
              <a:buNone/>
            </a:pPr>
            <a:r>
              <a:rPr lang="en-US" sz="2400" b="1" dirty="0" smtClean="0"/>
              <a:t>     Class  </a:t>
            </a:r>
            <a:r>
              <a:rPr lang="en-US" sz="2400" b="1" dirty="0" err="1" smtClean="0"/>
              <a:t>Magnoliopsida</a:t>
            </a:r>
            <a:endParaRPr lang="en-US" sz="2400" b="1" dirty="0" smtClean="0"/>
          </a:p>
          <a:p>
            <a:pPr>
              <a:spcBef>
                <a:spcPts val="0"/>
              </a:spcBef>
              <a:buNone/>
            </a:pPr>
            <a:r>
              <a:rPr lang="en-US" sz="2400" b="1" dirty="0" smtClean="0"/>
              <a:t>          Subclass   </a:t>
            </a:r>
            <a:r>
              <a:rPr lang="en-US" sz="2400" b="1" dirty="0" err="1" smtClean="0"/>
              <a:t>Asteridae</a:t>
            </a:r>
            <a:r>
              <a:rPr lang="en-US" sz="2400" b="1" dirty="0" smtClean="0"/>
              <a:t> </a:t>
            </a:r>
          </a:p>
          <a:p>
            <a:pPr>
              <a:spcBef>
                <a:spcPts val="0"/>
              </a:spcBef>
              <a:buNone/>
            </a:pPr>
            <a:r>
              <a:rPr lang="en-US" sz="2400" b="1" dirty="0" smtClean="0"/>
              <a:t>               Order  </a:t>
            </a:r>
            <a:r>
              <a:rPr lang="en-US" sz="2400" b="1" dirty="0" err="1" smtClean="0"/>
              <a:t>Asterales</a:t>
            </a:r>
            <a:endParaRPr lang="en-US" sz="2400" b="1" dirty="0" smtClean="0"/>
          </a:p>
          <a:p>
            <a:pPr marL="0" indent="0">
              <a:spcBef>
                <a:spcPts val="0"/>
              </a:spcBef>
              <a:buNone/>
            </a:pPr>
            <a:r>
              <a:rPr lang="en-US" sz="2400" b="1" dirty="0" smtClean="0"/>
              <a:t>                    Family </a:t>
            </a:r>
            <a:r>
              <a:rPr lang="en-US" sz="2400" b="1" dirty="0" err="1" smtClean="0"/>
              <a:t>Asteraceae</a:t>
            </a:r>
            <a:r>
              <a:rPr lang="en-US" sz="2400" b="1" dirty="0" smtClean="0"/>
              <a:t> (</a:t>
            </a:r>
            <a:r>
              <a:rPr lang="en-US" sz="2400" b="1" dirty="0" err="1" smtClean="0"/>
              <a:t>Compositae</a:t>
            </a:r>
            <a:r>
              <a:rPr lang="en-US" sz="2400" b="1" dirty="0" smtClean="0"/>
              <a:t>) - Aster or Sunflower Family</a:t>
            </a:r>
            <a:r>
              <a:rPr lang="en-US" sz="2400" dirty="0" smtClean="0"/>
              <a:t> </a:t>
            </a:r>
          </a:p>
          <a:p>
            <a:pPr marL="0" indent="0" algn="just">
              <a:spcBef>
                <a:spcPts val="0"/>
              </a:spcBef>
              <a:buNone/>
            </a:pPr>
            <a:r>
              <a:rPr lang="en-US" sz="2400" b="1" dirty="0" smtClean="0"/>
              <a:t>                    Subfamily  </a:t>
            </a:r>
            <a:r>
              <a:rPr lang="en-US" sz="2400" b="1" dirty="0" err="1" smtClean="0"/>
              <a:t>Tubuliflorae</a:t>
            </a:r>
            <a:endParaRPr lang="en-US" sz="2400" b="1" dirty="0" smtClean="0"/>
          </a:p>
          <a:p>
            <a:pPr marL="0" indent="0" algn="just">
              <a:spcBef>
                <a:spcPts val="0"/>
              </a:spcBef>
              <a:buNone/>
            </a:pPr>
            <a:r>
              <a:rPr lang="en-US" sz="2400" b="1" i="1" dirty="0" smtClean="0"/>
              <a:t>                           Helianthus </a:t>
            </a:r>
            <a:r>
              <a:rPr lang="en-US" sz="2400" b="1" i="1" dirty="0" err="1" smtClean="0"/>
              <a:t>annuus</a:t>
            </a:r>
            <a:r>
              <a:rPr lang="en-US" sz="2400" b="1" i="1" dirty="0" smtClean="0"/>
              <a:t> </a:t>
            </a:r>
            <a:r>
              <a:rPr lang="en-US" sz="2400" b="1" dirty="0" smtClean="0"/>
              <a:t>(Sunflower) </a:t>
            </a:r>
          </a:p>
          <a:p>
            <a:pPr marL="0" indent="0" algn="just">
              <a:spcBef>
                <a:spcPts val="0"/>
              </a:spcBef>
              <a:buNone/>
            </a:pPr>
            <a:endParaRPr lang="en-US" sz="2200" b="1" dirty="0" smtClean="0"/>
          </a:p>
          <a:p>
            <a:pPr marL="0" indent="0" algn="just">
              <a:spcBef>
                <a:spcPts val="0"/>
              </a:spcBef>
              <a:buNone/>
            </a:pPr>
            <a:r>
              <a:rPr lang="en-US" sz="2200" b="1" dirty="0" smtClean="0"/>
              <a:t>Objective: </a:t>
            </a:r>
            <a:r>
              <a:rPr lang="en-US" sz="2200" dirty="0" smtClean="0"/>
              <a:t>To investigate the structural features of flowers of </a:t>
            </a:r>
            <a:r>
              <a:rPr lang="en-US" sz="2200" i="1" dirty="0" smtClean="0"/>
              <a:t>Helianthus </a:t>
            </a:r>
            <a:r>
              <a:rPr lang="en-US" sz="2200" i="1" dirty="0" err="1" smtClean="0"/>
              <a:t>annuus</a:t>
            </a:r>
            <a:r>
              <a:rPr lang="en-US" sz="2200" i="1" dirty="0" smtClean="0"/>
              <a:t>.</a:t>
            </a:r>
            <a:r>
              <a:rPr lang="en-US" sz="2200" dirty="0" smtClean="0"/>
              <a:t> </a:t>
            </a:r>
            <a:endParaRPr lang="en-US" sz="2200" b="1" dirty="0" smtClean="0"/>
          </a:p>
          <a:p>
            <a:pPr marL="0" indent="0" algn="just">
              <a:spcBef>
                <a:spcPts val="0"/>
              </a:spcBef>
              <a:buNone/>
            </a:pPr>
            <a:endParaRPr lang="en-US" sz="2400" dirty="0" smtClean="0"/>
          </a:p>
        </p:txBody>
      </p:sp>
      <p:sp>
        <p:nvSpPr>
          <p:cNvPr id="5" name="Прямоугольник 4"/>
          <p:cNvSpPr/>
          <p:nvPr/>
        </p:nvSpPr>
        <p:spPr>
          <a:xfrm>
            <a:off x="539552" y="4581128"/>
            <a:ext cx="8136904" cy="2123658"/>
          </a:xfrm>
          <a:prstGeom prst="rect">
            <a:avLst/>
          </a:prstGeom>
        </p:spPr>
        <p:txBody>
          <a:bodyPr wrap="square">
            <a:spAutoFit/>
          </a:bodyPr>
          <a:lstStyle/>
          <a:p>
            <a:r>
              <a:rPr lang="en-US" sz="2200" b="1" dirty="0" smtClean="0"/>
              <a:t>Tasks of work</a:t>
            </a:r>
            <a:endParaRPr lang="en-US" sz="2200" b="1" i="1" dirty="0" smtClean="0"/>
          </a:p>
          <a:p>
            <a:pPr algn="just"/>
            <a:r>
              <a:rPr lang="en-US" sz="2200" b="1" i="1" dirty="0" smtClean="0"/>
              <a:t>Helianthus </a:t>
            </a:r>
            <a:r>
              <a:rPr lang="en-US" sz="2200" b="1" i="1" dirty="0" err="1" smtClean="0"/>
              <a:t>annuus</a:t>
            </a:r>
            <a:r>
              <a:rPr lang="en-US" sz="2200" b="1" i="1" dirty="0" smtClean="0"/>
              <a:t>:</a:t>
            </a:r>
            <a:r>
              <a:rPr lang="en-US" sz="2200" i="1" dirty="0" smtClean="0"/>
              <a:t> </a:t>
            </a:r>
            <a:r>
              <a:rPr lang="en-US" sz="2200" dirty="0" smtClean="0"/>
              <a:t>consider and draw the appearance of plant, longitudinal section of a flower, denote receptacle, </a:t>
            </a:r>
            <a:r>
              <a:rPr lang="en-US" sz="2200" dirty="0" err="1" smtClean="0"/>
              <a:t>involucral</a:t>
            </a:r>
            <a:r>
              <a:rPr lang="en-US" sz="2200" dirty="0" smtClean="0"/>
              <a:t> bracts, arrangement of florets.</a:t>
            </a:r>
          </a:p>
          <a:p>
            <a:pPr algn="just"/>
            <a:r>
              <a:rPr lang="en-US" sz="2200" dirty="0" smtClean="0"/>
              <a:t>Draw longitudinal section of a disk tubular florets, denote </a:t>
            </a:r>
            <a:r>
              <a:rPr lang="en-US" sz="2200" dirty="0" err="1" smtClean="0"/>
              <a:t>pappus</a:t>
            </a:r>
            <a:r>
              <a:rPr lang="en-US" sz="2200" dirty="0" smtClean="0"/>
              <a:t>, corolla, stamens, inferior ovary, style and stigma.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Anatomy and morphology of plant\Additional materials\Plant systematics\Asteraceae\sunflower-structure-and-cross-section.jpeg"/>
          <p:cNvPicPr>
            <a:picLocks noChangeAspect="1" noChangeArrowheads="1"/>
          </p:cNvPicPr>
          <p:nvPr/>
        </p:nvPicPr>
        <p:blipFill>
          <a:blip r:embed="rId2" cstate="print"/>
          <a:srcRect/>
          <a:stretch>
            <a:fillRect/>
          </a:stretch>
        </p:blipFill>
        <p:spPr bwMode="auto">
          <a:xfrm>
            <a:off x="683568" y="836712"/>
            <a:ext cx="7816624" cy="5328000"/>
          </a:xfrm>
          <a:prstGeom prst="rect">
            <a:avLst/>
          </a:prstGeom>
          <a:noFill/>
        </p:spPr>
      </p:pic>
      <p:sp>
        <p:nvSpPr>
          <p:cNvPr id="3" name="Прямоугольник 2"/>
          <p:cNvSpPr/>
          <p:nvPr/>
        </p:nvSpPr>
        <p:spPr>
          <a:xfrm>
            <a:off x="3491880" y="188640"/>
            <a:ext cx="2623154" cy="461665"/>
          </a:xfrm>
          <a:prstGeom prst="rect">
            <a:avLst/>
          </a:prstGeom>
        </p:spPr>
        <p:txBody>
          <a:bodyPr wrap="none">
            <a:spAutoFit/>
          </a:bodyPr>
          <a:lstStyle/>
          <a:p>
            <a:r>
              <a:rPr lang="en-US" sz="2400" b="1" i="1" dirty="0" smtClean="0"/>
              <a:t>Helianthus </a:t>
            </a:r>
            <a:r>
              <a:rPr lang="en-US" sz="2400" b="1" i="1" dirty="0" err="1" smtClean="0"/>
              <a:t>annuus</a:t>
            </a:r>
            <a:r>
              <a:rPr lang="en-US" sz="2400" b="1" i="1" dirty="0" smtClean="0"/>
              <a:t> </a:t>
            </a:r>
            <a:endParaRPr 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Documents\Karime\2018\Lectures\Anatomy and morphology of plant\Additional materials\Plant systematics\Asteraceae\Helianthus-flowers.jpg"/>
          <p:cNvPicPr>
            <a:picLocks noChangeAspect="1" noChangeArrowheads="1"/>
          </p:cNvPicPr>
          <p:nvPr/>
        </p:nvPicPr>
        <p:blipFill>
          <a:blip r:embed="rId2" cstate="print"/>
          <a:srcRect/>
          <a:stretch>
            <a:fillRect/>
          </a:stretch>
        </p:blipFill>
        <p:spPr bwMode="auto">
          <a:xfrm>
            <a:off x="4355976" y="3356992"/>
            <a:ext cx="4590000" cy="3060000"/>
          </a:xfrm>
          <a:prstGeom prst="rect">
            <a:avLst/>
          </a:prstGeom>
          <a:noFill/>
        </p:spPr>
      </p:pic>
      <p:pic>
        <p:nvPicPr>
          <p:cNvPr id="1026" name="Picture 2" descr="C:\Users\ADM\Documents\Karime\2018\Lectures\Anatomy and morphology of plant\Additional materials\Plant systematics\Asteraceae\suflhd5.jpg"/>
          <p:cNvPicPr>
            <a:picLocks noChangeAspect="1" noChangeArrowheads="1"/>
          </p:cNvPicPr>
          <p:nvPr/>
        </p:nvPicPr>
        <p:blipFill>
          <a:blip r:embed="rId3" cstate="print"/>
          <a:srcRect r="1670"/>
          <a:stretch>
            <a:fillRect/>
          </a:stretch>
        </p:blipFill>
        <p:spPr bwMode="auto">
          <a:xfrm>
            <a:off x="323528" y="980728"/>
            <a:ext cx="4608512" cy="3564000"/>
          </a:xfrm>
          <a:prstGeom prst="rect">
            <a:avLst/>
          </a:prstGeom>
          <a:noFill/>
        </p:spPr>
      </p:pic>
      <p:sp>
        <p:nvSpPr>
          <p:cNvPr id="6" name="Прямоугольник 5"/>
          <p:cNvSpPr/>
          <p:nvPr/>
        </p:nvSpPr>
        <p:spPr>
          <a:xfrm>
            <a:off x="3419872" y="188640"/>
            <a:ext cx="2623154" cy="461665"/>
          </a:xfrm>
          <a:prstGeom prst="rect">
            <a:avLst/>
          </a:prstGeom>
        </p:spPr>
        <p:txBody>
          <a:bodyPr wrap="none">
            <a:spAutoFit/>
          </a:bodyPr>
          <a:lstStyle/>
          <a:p>
            <a:r>
              <a:rPr lang="en-US" sz="2400" b="1" i="1" dirty="0" smtClean="0"/>
              <a:t>Helianthus </a:t>
            </a:r>
            <a:r>
              <a:rPr lang="en-US" sz="2400" b="1" i="1" dirty="0" err="1" smtClean="0"/>
              <a:t>annuus</a:t>
            </a:r>
            <a:r>
              <a:rPr lang="en-US" sz="2400" b="1" i="1" dirty="0" smtClean="0"/>
              <a:t> </a:t>
            </a:r>
            <a:endParaRPr lang="ru-RU"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1"/>
            <a:ext cx="8229600" cy="3456383"/>
          </a:xfrm>
        </p:spPr>
        <p:txBody>
          <a:bodyPr>
            <a:normAutofit fontScale="70000" lnSpcReduction="20000"/>
          </a:bodyPr>
          <a:lstStyle/>
          <a:p>
            <a:pPr marL="0" indent="0">
              <a:lnSpc>
                <a:spcPct val="120000"/>
              </a:lnSpc>
              <a:spcBef>
                <a:spcPts val="0"/>
              </a:spcBef>
              <a:buNone/>
            </a:pPr>
            <a:r>
              <a:rPr lang="en-US" sz="3400" b="1" dirty="0" smtClean="0"/>
              <a:t>Material: </a:t>
            </a:r>
          </a:p>
          <a:p>
            <a:pPr>
              <a:lnSpc>
                <a:spcPct val="120000"/>
              </a:lnSpc>
              <a:spcBef>
                <a:spcPts val="0"/>
              </a:spcBef>
              <a:buNone/>
            </a:pPr>
            <a:r>
              <a:rPr lang="en-US" sz="3400" b="1" dirty="0" smtClean="0"/>
              <a:t>Division </a:t>
            </a:r>
            <a:r>
              <a:rPr lang="en-US" sz="3400" b="1" dirty="0" err="1" smtClean="0"/>
              <a:t>Magnoliophyta</a:t>
            </a:r>
            <a:endParaRPr lang="en-US" sz="3400" b="1" dirty="0" smtClean="0"/>
          </a:p>
          <a:p>
            <a:pPr>
              <a:lnSpc>
                <a:spcPct val="120000"/>
              </a:lnSpc>
              <a:spcBef>
                <a:spcPts val="0"/>
              </a:spcBef>
              <a:buNone/>
            </a:pPr>
            <a:r>
              <a:rPr lang="en-US" sz="3400" b="1" dirty="0" smtClean="0"/>
              <a:t>     Class  </a:t>
            </a:r>
            <a:r>
              <a:rPr lang="en-US" sz="3400" b="1" dirty="0" err="1" smtClean="0"/>
              <a:t>Magnoliopsida</a:t>
            </a:r>
            <a:r>
              <a:rPr lang="en-US" sz="3400" b="1" dirty="0" smtClean="0"/>
              <a:t> – </a:t>
            </a:r>
            <a:r>
              <a:rPr lang="en-US" sz="3400" b="1" dirty="0" err="1" smtClean="0"/>
              <a:t>Dicotyledons</a:t>
            </a:r>
            <a:endParaRPr lang="en-US" sz="3400" b="1" dirty="0" smtClean="0"/>
          </a:p>
          <a:p>
            <a:pPr>
              <a:lnSpc>
                <a:spcPct val="120000"/>
              </a:lnSpc>
              <a:spcBef>
                <a:spcPts val="0"/>
              </a:spcBef>
              <a:buNone/>
            </a:pPr>
            <a:r>
              <a:rPr lang="en-US" sz="3400" b="1" dirty="0" smtClean="0"/>
              <a:t>          Subclass   </a:t>
            </a:r>
            <a:r>
              <a:rPr lang="en-US" sz="3400" b="1" dirty="0" err="1" smtClean="0"/>
              <a:t>Asteridae</a:t>
            </a:r>
            <a:r>
              <a:rPr lang="en-US" sz="3400" b="1" dirty="0" smtClean="0"/>
              <a:t> </a:t>
            </a:r>
          </a:p>
          <a:p>
            <a:pPr>
              <a:lnSpc>
                <a:spcPct val="120000"/>
              </a:lnSpc>
              <a:spcBef>
                <a:spcPts val="0"/>
              </a:spcBef>
              <a:buNone/>
            </a:pPr>
            <a:r>
              <a:rPr lang="en-US" sz="3400" b="1" dirty="0" smtClean="0"/>
              <a:t>               Order  </a:t>
            </a:r>
            <a:r>
              <a:rPr lang="en-US" sz="3400" b="1" dirty="0" err="1" smtClean="0"/>
              <a:t>Asterales</a:t>
            </a:r>
            <a:endParaRPr lang="en-US" sz="3400" b="1" dirty="0" smtClean="0"/>
          </a:p>
          <a:p>
            <a:pPr marL="0" indent="0">
              <a:lnSpc>
                <a:spcPct val="120000"/>
              </a:lnSpc>
              <a:spcBef>
                <a:spcPts val="0"/>
              </a:spcBef>
              <a:buNone/>
            </a:pPr>
            <a:r>
              <a:rPr lang="en-US" sz="3400" b="1" dirty="0" smtClean="0"/>
              <a:t>                    Family </a:t>
            </a:r>
            <a:r>
              <a:rPr lang="en-US" sz="3400" b="1" dirty="0" err="1" smtClean="0"/>
              <a:t>Asteraceae</a:t>
            </a:r>
            <a:r>
              <a:rPr lang="en-US" sz="3400" b="1" dirty="0" smtClean="0"/>
              <a:t> (</a:t>
            </a:r>
            <a:r>
              <a:rPr lang="en-US" sz="3400" b="1" dirty="0" err="1" smtClean="0"/>
              <a:t>Compositae</a:t>
            </a:r>
            <a:r>
              <a:rPr lang="en-US" sz="3400" b="1" dirty="0" smtClean="0"/>
              <a:t>) - Aster or Sunflower Family</a:t>
            </a:r>
            <a:r>
              <a:rPr lang="en-US" sz="3400" dirty="0" smtClean="0"/>
              <a:t> </a:t>
            </a:r>
          </a:p>
          <a:p>
            <a:pPr marL="0" indent="0">
              <a:lnSpc>
                <a:spcPct val="120000"/>
              </a:lnSpc>
              <a:spcBef>
                <a:spcPts val="0"/>
              </a:spcBef>
              <a:buNone/>
            </a:pPr>
            <a:r>
              <a:rPr lang="en-US" sz="3400" b="1" dirty="0" smtClean="0"/>
              <a:t>                    Subfamily  </a:t>
            </a:r>
            <a:r>
              <a:rPr lang="en-US" sz="3400" b="1" dirty="0" err="1" smtClean="0"/>
              <a:t>Tubuliflorae</a:t>
            </a:r>
            <a:endParaRPr lang="en-US" sz="3400" b="1" dirty="0" smtClean="0"/>
          </a:p>
          <a:p>
            <a:pPr marL="0" indent="0">
              <a:lnSpc>
                <a:spcPct val="120000"/>
              </a:lnSpc>
              <a:spcBef>
                <a:spcPts val="0"/>
              </a:spcBef>
              <a:buNone/>
            </a:pPr>
            <a:r>
              <a:rPr lang="en-US" sz="3400" dirty="0" smtClean="0"/>
              <a:t>                    </a:t>
            </a:r>
            <a:r>
              <a:rPr lang="en-US" sz="3400" b="1" dirty="0" smtClean="0"/>
              <a:t>Genus</a:t>
            </a:r>
            <a:r>
              <a:rPr lang="en-US" sz="3400" dirty="0" smtClean="0"/>
              <a:t> </a:t>
            </a:r>
            <a:r>
              <a:rPr lang="en-US" sz="3400" b="1" i="1" dirty="0" err="1" smtClean="0"/>
              <a:t>Centaurea</a:t>
            </a:r>
            <a:r>
              <a:rPr lang="en-US" sz="3400" b="1" i="1" dirty="0" smtClean="0"/>
              <a:t>, </a:t>
            </a:r>
            <a:r>
              <a:rPr lang="en-US" sz="3400" b="1" i="1" dirty="0" err="1" smtClean="0"/>
              <a:t>Centaurea</a:t>
            </a:r>
            <a:r>
              <a:rPr lang="en-US" sz="3400" b="1" i="1" dirty="0" smtClean="0"/>
              <a:t> </a:t>
            </a:r>
            <a:r>
              <a:rPr lang="en-US" sz="3400" b="1" i="1" dirty="0" err="1" smtClean="0"/>
              <a:t>cyanus</a:t>
            </a:r>
            <a:r>
              <a:rPr lang="en-US" sz="3400" b="1" i="1" dirty="0" smtClean="0"/>
              <a:t> </a:t>
            </a:r>
            <a:r>
              <a:rPr lang="en-US" sz="3400" b="1" dirty="0" smtClean="0"/>
              <a:t>(cornflower)</a:t>
            </a:r>
            <a:r>
              <a:rPr lang="en-US" sz="3400" dirty="0" smtClean="0"/>
              <a:t> </a:t>
            </a:r>
            <a:endParaRPr lang="en-US" sz="2100" dirty="0" smtClean="0"/>
          </a:p>
        </p:txBody>
      </p:sp>
      <p:sp>
        <p:nvSpPr>
          <p:cNvPr id="4" name="Прямоугольник 3"/>
          <p:cNvSpPr/>
          <p:nvPr/>
        </p:nvSpPr>
        <p:spPr>
          <a:xfrm>
            <a:off x="611560" y="3717032"/>
            <a:ext cx="8064896" cy="2462213"/>
          </a:xfrm>
          <a:prstGeom prst="rect">
            <a:avLst/>
          </a:prstGeom>
        </p:spPr>
        <p:txBody>
          <a:bodyPr wrap="square">
            <a:spAutoFit/>
          </a:bodyPr>
          <a:lstStyle/>
          <a:p>
            <a:r>
              <a:rPr lang="en-US" sz="2200" b="1" dirty="0" smtClean="0"/>
              <a:t>Objective: </a:t>
            </a:r>
            <a:r>
              <a:rPr lang="en-US" sz="2200" dirty="0" smtClean="0"/>
              <a:t>To investigate the structural features of flowers of </a:t>
            </a:r>
            <a:r>
              <a:rPr lang="en-US" sz="2200" i="1" dirty="0" err="1" smtClean="0"/>
              <a:t>Centaurea</a:t>
            </a:r>
            <a:r>
              <a:rPr lang="en-US" sz="2200" i="1" dirty="0" smtClean="0"/>
              <a:t> </a:t>
            </a:r>
            <a:r>
              <a:rPr lang="en-US" sz="2200" i="1" dirty="0" err="1" smtClean="0"/>
              <a:t>cyanus</a:t>
            </a:r>
            <a:r>
              <a:rPr lang="en-US" sz="2200" i="1" dirty="0" smtClean="0"/>
              <a:t>.</a:t>
            </a:r>
            <a:r>
              <a:rPr lang="en-US" sz="2200" dirty="0" smtClean="0"/>
              <a:t> </a:t>
            </a:r>
          </a:p>
          <a:p>
            <a:endParaRPr lang="en-US" sz="2200" dirty="0" smtClean="0"/>
          </a:p>
          <a:p>
            <a:r>
              <a:rPr lang="en-US" sz="2200" b="1" dirty="0" smtClean="0"/>
              <a:t>Tasks of work</a:t>
            </a:r>
            <a:endParaRPr lang="en-US" sz="2200" b="1" i="1" dirty="0" smtClean="0">
              <a:solidFill>
                <a:srgbClr val="FF0000"/>
              </a:solidFill>
            </a:endParaRPr>
          </a:p>
          <a:p>
            <a:pPr algn="just"/>
            <a:r>
              <a:rPr lang="en-US" sz="2200" b="1" i="1" dirty="0" err="1" smtClean="0"/>
              <a:t>Centaurea</a:t>
            </a:r>
            <a:r>
              <a:rPr lang="en-US" sz="2200" b="1" i="1" dirty="0" smtClean="0"/>
              <a:t> </a:t>
            </a:r>
            <a:r>
              <a:rPr lang="en-US" sz="2200" b="1" i="1" dirty="0" err="1" smtClean="0"/>
              <a:t>cyanus</a:t>
            </a:r>
            <a:r>
              <a:rPr lang="en-US" sz="2200" b="1" i="1" dirty="0" smtClean="0"/>
              <a:t>:</a:t>
            </a:r>
            <a:r>
              <a:rPr lang="en-US" sz="2200" i="1" dirty="0" smtClean="0"/>
              <a:t> </a:t>
            </a:r>
            <a:r>
              <a:rPr lang="en-US" sz="2200" dirty="0" smtClean="0"/>
              <a:t>consider and draw the appearance of plant, longitudinal section of a flower, denote receptacle, </a:t>
            </a:r>
            <a:r>
              <a:rPr lang="en-US" sz="2200" dirty="0" err="1" smtClean="0"/>
              <a:t>involucral</a:t>
            </a:r>
            <a:r>
              <a:rPr lang="en-US" sz="2200" dirty="0" smtClean="0"/>
              <a:t> bracts.</a:t>
            </a:r>
          </a:p>
          <a:p>
            <a:pPr algn="just"/>
            <a:r>
              <a:rPr lang="en-US" sz="2200" dirty="0" smtClean="0"/>
              <a:t>Draw</a:t>
            </a:r>
            <a:r>
              <a:rPr lang="en-US" sz="2200" b="1" dirty="0" smtClean="0"/>
              <a:t> </a:t>
            </a:r>
            <a:r>
              <a:rPr lang="en-US" sz="2200" dirty="0" smtClean="0"/>
              <a:t>ray-florets neuter, longitudinal section of a disk tubular florets.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35896" y="6021288"/>
            <a:ext cx="2520177" cy="461665"/>
          </a:xfrm>
          <a:prstGeom prst="rect">
            <a:avLst/>
          </a:prstGeom>
        </p:spPr>
        <p:txBody>
          <a:bodyPr wrap="none">
            <a:spAutoFit/>
          </a:bodyPr>
          <a:lstStyle/>
          <a:p>
            <a:r>
              <a:rPr lang="en-US" sz="2400" b="1" i="1" dirty="0" err="1" smtClean="0"/>
              <a:t>Centaurea</a:t>
            </a:r>
            <a:r>
              <a:rPr lang="en-US" sz="2400" b="1" i="1" dirty="0" smtClean="0"/>
              <a:t> </a:t>
            </a:r>
            <a:r>
              <a:rPr lang="en-US" sz="2400" b="1" i="1" dirty="0" err="1" smtClean="0"/>
              <a:t>cyanus</a:t>
            </a:r>
            <a:r>
              <a:rPr lang="en-US" sz="2400" b="1" i="1" dirty="0" smtClean="0"/>
              <a:t> </a:t>
            </a:r>
            <a:endParaRPr lang="ru-RU" sz="2400" dirty="0"/>
          </a:p>
        </p:txBody>
      </p:sp>
      <p:pic>
        <p:nvPicPr>
          <p:cNvPr id="6146" name="Picture 2" descr="C:\Users\ADM\Documents\Karime\2018\Lectures\Anatomy and morphology of plant\Additional materials\Plant systematics\Asteraceae\19017.jpg"/>
          <p:cNvPicPr>
            <a:picLocks noChangeAspect="1" noChangeArrowheads="1"/>
          </p:cNvPicPr>
          <p:nvPr/>
        </p:nvPicPr>
        <p:blipFill>
          <a:blip r:embed="rId2" cstate="print">
            <a:lum bright="10000"/>
          </a:blip>
          <a:srcRect l="13747" t="6667" r="8768"/>
          <a:stretch>
            <a:fillRect/>
          </a:stretch>
        </p:blipFill>
        <p:spPr bwMode="auto">
          <a:xfrm>
            <a:off x="4860032" y="1556792"/>
            <a:ext cx="3866602" cy="3492000"/>
          </a:xfrm>
          <a:prstGeom prst="rect">
            <a:avLst/>
          </a:prstGeom>
          <a:noFill/>
        </p:spPr>
      </p:pic>
      <p:pic>
        <p:nvPicPr>
          <p:cNvPr id="6" name="Picture 4" descr="C:\Users\ADM\Documents\Karime\2018\Lectures\Anatomy and morphology of plant\Additional materials\Plant systematics\Asteraceae\vasilek-sinii.jpg"/>
          <p:cNvPicPr>
            <a:picLocks noChangeAspect="1" noChangeArrowheads="1"/>
          </p:cNvPicPr>
          <p:nvPr/>
        </p:nvPicPr>
        <p:blipFill>
          <a:blip r:embed="rId3" cstate="print"/>
          <a:srcRect l="10307" t="2381" r="8731" b="3561"/>
          <a:stretch>
            <a:fillRect/>
          </a:stretch>
        </p:blipFill>
        <p:spPr bwMode="auto">
          <a:xfrm>
            <a:off x="467544" y="188640"/>
            <a:ext cx="3672408" cy="568863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Documents\Karime\2018\Lectures\Anatomy and morphology of plant\Additional materials\Plant systematics\Asteraceae\compo498.gif"/>
          <p:cNvPicPr>
            <a:picLocks noChangeAspect="1" noChangeArrowheads="1"/>
          </p:cNvPicPr>
          <p:nvPr/>
        </p:nvPicPr>
        <p:blipFill>
          <a:blip r:embed="rId2" cstate="print"/>
          <a:srcRect l="40242" t="36910" r="40637" b="38877"/>
          <a:stretch>
            <a:fillRect/>
          </a:stretch>
        </p:blipFill>
        <p:spPr bwMode="auto">
          <a:xfrm>
            <a:off x="2771800" y="980728"/>
            <a:ext cx="2016224" cy="2736304"/>
          </a:xfrm>
          <a:prstGeom prst="rect">
            <a:avLst/>
          </a:prstGeom>
          <a:noFill/>
        </p:spPr>
      </p:pic>
      <p:pic>
        <p:nvPicPr>
          <p:cNvPr id="4" name="Picture 2" descr="C:\Users\ADM\Documents\Karime\2018\Lectures\Anatomy and morphology of plant\Additional materials\Plant systematics\Asteraceae\compo498.gif"/>
          <p:cNvPicPr>
            <a:picLocks noChangeAspect="1" noChangeArrowheads="1"/>
          </p:cNvPicPr>
          <p:nvPr/>
        </p:nvPicPr>
        <p:blipFill>
          <a:blip r:embed="rId2" cstate="print"/>
          <a:srcRect l="41889" t="2299" r="42094" b="65513"/>
          <a:stretch>
            <a:fillRect/>
          </a:stretch>
        </p:blipFill>
        <p:spPr bwMode="auto">
          <a:xfrm>
            <a:off x="5220072" y="836712"/>
            <a:ext cx="1420706" cy="3060000"/>
          </a:xfrm>
          <a:prstGeom prst="rect">
            <a:avLst/>
          </a:prstGeom>
          <a:noFill/>
        </p:spPr>
      </p:pic>
      <p:pic>
        <p:nvPicPr>
          <p:cNvPr id="5" name="Picture 2" descr="C:\Users\ADM\Documents\Karime\2018\Lectures\Anatomy and morphology of plant\Additional materials\Plant systematics\Asteraceae\compo498.gif"/>
          <p:cNvPicPr>
            <a:picLocks noChangeAspect="1" noChangeArrowheads="1"/>
          </p:cNvPicPr>
          <p:nvPr/>
        </p:nvPicPr>
        <p:blipFill>
          <a:blip r:embed="rId2" cstate="print"/>
          <a:srcRect l="76797" t="37431" r="1285" b="746"/>
          <a:stretch>
            <a:fillRect/>
          </a:stretch>
        </p:blipFill>
        <p:spPr bwMode="auto">
          <a:xfrm>
            <a:off x="6588224" y="692696"/>
            <a:ext cx="1944216" cy="5877272"/>
          </a:xfrm>
          <a:prstGeom prst="rect">
            <a:avLst/>
          </a:prstGeom>
          <a:noFill/>
        </p:spPr>
      </p:pic>
      <p:sp>
        <p:nvSpPr>
          <p:cNvPr id="7" name="Прямоугольник 6"/>
          <p:cNvSpPr/>
          <p:nvPr/>
        </p:nvSpPr>
        <p:spPr>
          <a:xfrm>
            <a:off x="3779912" y="116632"/>
            <a:ext cx="2520177" cy="461665"/>
          </a:xfrm>
          <a:prstGeom prst="rect">
            <a:avLst/>
          </a:prstGeom>
        </p:spPr>
        <p:txBody>
          <a:bodyPr wrap="none">
            <a:spAutoFit/>
          </a:bodyPr>
          <a:lstStyle/>
          <a:p>
            <a:r>
              <a:rPr lang="en-US" sz="2400" b="1" i="1" dirty="0" err="1" smtClean="0"/>
              <a:t>Centaurea</a:t>
            </a:r>
            <a:r>
              <a:rPr lang="en-US" sz="2400" b="1" i="1" dirty="0" smtClean="0"/>
              <a:t> </a:t>
            </a:r>
            <a:r>
              <a:rPr lang="en-US" sz="2400" b="1" i="1" dirty="0" err="1" smtClean="0"/>
              <a:t>cyanus</a:t>
            </a:r>
            <a:r>
              <a:rPr lang="en-US" sz="2400" b="1" i="1" dirty="0" smtClean="0"/>
              <a:t> </a:t>
            </a:r>
            <a:endParaRPr lang="ru-RU" sz="2400" dirty="0"/>
          </a:p>
        </p:txBody>
      </p:sp>
      <p:pic>
        <p:nvPicPr>
          <p:cNvPr id="8" name="Picture 3" descr="C:\Users\ADM\Documents\Karime\2018\Lectures\Anatomy and morphology of plant\Additional materials\Plant systematics\Asteraceae\it2_7_4.jpg"/>
          <p:cNvPicPr>
            <a:picLocks noChangeAspect="1" noChangeArrowheads="1"/>
          </p:cNvPicPr>
          <p:nvPr/>
        </p:nvPicPr>
        <p:blipFill>
          <a:blip r:embed="rId3" cstate="print"/>
          <a:srcRect/>
          <a:stretch>
            <a:fillRect/>
          </a:stretch>
        </p:blipFill>
        <p:spPr bwMode="auto">
          <a:xfrm>
            <a:off x="4355976" y="4149080"/>
            <a:ext cx="2186880" cy="2448000"/>
          </a:xfrm>
          <a:prstGeom prst="rect">
            <a:avLst/>
          </a:prstGeom>
          <a:noFill/>
        </p:spPr>
      </p:pic>
      <p:pic>
        <p:nvPicPr>
          <p:cNvPr id="35842" name="Picture 2" descr="C:\Users\ADM\Documents\Karime\2018\Lectures\Anatomy and morphology of plant\Additional materials\Plant systematics\Asteraceae\compo498.gif"/>
          <p:cNvPicPr>
            <a:picLocks noChangeAspect="1" noChangeArrowheads="1"/>
          </p:cNvPicPr>
          <p:nvPr/>
        </p:nvPicPr>
        <p:blipFill>
          <a:blip r:embed="rId2" cstate="print"/>
          <a:srcRect r="59229" b="30046"/>
          <a:stretch>
            <a:fillRect/>
          </a:stretch>
        </p:blipFill>
        <p:spPr bwMode="auto">
          <a:xfrm>
            <a:off x="107504" y="188640"/>
            <a:ext cx="2584422" cy="4752528"/>
          </a:xfrm>
          <a:prstGeom prst="rect">
            <a:avLst/>
          </a:prstGeom>
          <a:noFill/>
        </p:spPr>
      </p:pic>
      <p:pic>
        <p:nvPicPr>
          <p:cNvPr id="6" name="Picture 2" descr="C:\Users\ADM\Documents\Karime\2018\Lectures\Anatomy and morphology of plant\Additional materials\Plant systematics\Asteraceae\compo498.gif"/>
          <p:cNvPicPr>
            <a:picLocks noChangeAspect="1" noChangeArrowheads="1"/>
          </p:cNvPicPr>
          <p:nvPr/>
        </p:nvPicPr>
        <p:blipFill>
          <a:blip r:embed="rId2" cstate="print"/>
          <a:srcRect l="1599" t="75870" r="77823"/>
          <a:stretch>
            <a:fillRect/>
          </a:stretch>
        </p:blipFill>
        <p:spPr bwMode="auto">
          <a:xfrm>
            <a:off x="1979712" y="3933056"/>
            <a:ext cx="2119753" cy="2664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3528392"/>
          </a:xfrm>
        </p:spPr>
        <p:txBody>
          <a:bodyPr>
            <a:normAutofit lnSpcReduction="10000"/>
          </a:bodyPr>
          <a:lstStyle/>
          <a:p>
            <a:pPr marL="0" indent="0">
              <a:spcBef>
                <a:spcPts val="0"/>
              </a:spcBef>
              <a:buNone/>
            </a:pPr>
            <a:r>
              <a:rPr lang="en-US" sz="2400" b="1" dirty="0" smtClean="0"/>
              <a:t>Material: </a:t>
            </a:r>
          </a:p>
          <a:p>
            <a:pPr>
              <a:spcBef>
                <a:spcPts val="0"/>
              </a:spcBef>
              <a:buNone/>
            </a:pPr>
            <a:r>
              <a:rPr lang="en-US" sz="2400" b="1" dirty="0" smtClean="0"/>
              <a:t>Division </a:t>
            </a:r>
            <a:r>
              <a:rPr lang="en-US" sz="2400" b="1" dirty="0" err="1" smtClean="0"/>
              <a:t>Magnoliophyta</a:t>
            </a:r>
            <a:endParaRPr lang="en-US" sz="2400" b="1" dirty="0" smtClean="0"/>
          </a:p>
          <a:p>
            <a:pPr>
              <a:spcBef>
                <a:spcPts val="0"/>
              </a:spcBef>
              <a:buNone/>
            </a:pPr>
            <a:r>
              <a:rPr lang="en-US" sz="2400" b="1" dirty="0" smtClean="0"/>
              <a:t>      Class  </a:t>
            </a:r>
            <a:r>
              <a:rPr lang="en-US" sz="2400" b="1" dirty="0" err="1" smtClean="0"/>
              <a:t>Magnoliopsida</a:t>
            </a:r>
            <a:endParaRPr lang="en-US" sz="2400" b="1" dirty="0" smtClean="0"/>
          </a:p>
          <a:p>
            <a:pPr>
              <a:spcBef>
                <a:spcPts val="0"/>
              </a:spcBef>
              <a:buNone/>
            </a:pPr>
            <a:r>
              <a:rPr lang="en-US" sz="2400" b="1" dirty="0" smtClean="0"/>
              <a:t>           Subclass   </a:t>
            </a:r>
            <a:r>
              <a:rPr lang="en-US" sz="2400" b="1" dirty="0" err="1" smtClean="0"/>
              <a:t>Asteridae</a:t>
            </a:r>
            <a:r>
              <a:rPr lang="en-US" sz="2400" b="1" dirty="0" smtClean="0"/>
              <a:t> </a:t>
            </a:r>
          </a:p>
          <a:p>
            <a:pPr>
              <a:spcBef>
                <a:spcPts val="0"/>
              </a:spcBef>
              <a:buNone/>
            </a:pPr>
            <a:r>
              <a:rPr lang="en-US" sz="2400" b="1" dirty="0" smtClean="0"/>
              <a:t>                Order  </a:t>
            </a:r>
            <a:r>
              <a:rPr lang="en-US" sz="2400" b="1" dirty="0" err="1" smtClean="0"/>
              <a:t>Asterales</a:t>
            </a:r>
            <a:endParaRPr lang="en-US" sz="2400" b="1" dirty="0" smtClean="0"/>
          </a:p>
          <a:p>
            <a:pPr marL="0" indent="0">
              <a:spcBef>
                <a:spcPts val="0"/>
              </a:spcBef>
              <a:buNone/>
            </a:pPr>
            <a:r>
              <a:rPr lang="en-US" sz="2400" b="1" dirty="0" smtClean="0"/>
              <a:t>                      Family </a:t>
            </a:r>
            <a:r>
              <a:rPr lang="en-US" sz="2400" b="1" dirty="0" err="1" smtClean="0"/>
              <a:t>Asteraceae</a:t>
            </a:r>
            <a:r>
              <a:rPr lang="en-US" sz="2400" b="1" dirty="0" smtClean="0"/>
              <a:t> (</a:t>
            </a:r>
            <a:r>
              <a:rPr lang="en-US" sz="2400" b="1" dirty="0" err="1" smtClean="0"/>
              <a:t>Compositae</a:t>
            </a:r>
            <a:r>
              <a:rPr lang="en-US" sz="2400" b="1" dirty="0" smtClean="0"/>
              <a:t>) - Aster or          Sunflower Family</a:t>
            </a:r>
            <a:endParaRPr lang="en-US" sz="2400" dirty="0" smtClean="0"/>
          </a:p>
          <a:p>
            <a:pPr marL="0" indent="0">
              <a:spcBef>
                <a:spcPts val="0"/>
              </a:spcBef>
              <a:buNone/>
            </a:pPr>
            <a:r>
              <a:rPr lang="en-US" sz="2400" b="1" dirty="0" smtClean="0"/>
              <a:t>                      Subfamily  </a:t>
            </a:r>
            <a:r>
              <a:rPr lang="en-US" sz="2400" b="1" dirty="0" err="1" smtClean="0"/>
              <a:t>Liguliflorae</a:t>
            </a:r>
            <a:endParaRPr lang="en-US" sz="2400" b="1" dirty="0" smtClean="0"/>
          </a:p>
          <a:p>
            <a:pPr marL="0" indent="0">
              <a:spcBef>
                <a:spcPts val="0"/>
              </a:spcBef>
              <a:buNone/>
            </a:pPr>
            <a:r>
              <a:rPr lang="en-US" sz="2400" dirty="0" smtClean="0"/>
              <a:t>                      </a:t>
            </a:r>
            <a:r>
              <a:rPr lang="en-US" sz="2400" b="1" dirty="0" smtClean="0"/>
              <a:t>Genus</a:t>
            </a:r>
            <a:r>
              <a:rPr lang="en-US" sz="2400" dirty="0" smtClean="0"/>
              <a:t> </a:t>
            </a:r>
            <a:r>
              <a:rPr lang="en-US" sz="2400" b="1" i="1" dirty="0" err="1" smtClean="0"/>
              <a:t>Taraxacum</a:t>
            </a:r>
            <a:r>
              <a:rPr lang="en-US" sz="2400" b="1" i="1" dirty="0" smtClean="0"/>
              <a:t>,  </a:t>
            </a:r>
            <a:r>
              <a:rPr lang="en-US" sz="2400" b="1" i="1" dirty="0" err="1" smtClean="0"/>
              <a:t>Taraxacum</a:t>
            </a:r>
            <a:r>
              <a:rPr lang="en-US" sz="2400" b="1" i="1" dirty="0" smtClean="0"/>
              <a:t> </a:t>
            </a:r>
            <a:r>
              <a:rPr lang="en-US" sz="2400" b="1" i="1" dirty="0" err="1" smtClean="0"/>
              <a:t>officinale</a:t>
            </a:r>
            <a:endParaRPr lang="en-US" sz="2400" b="1" i="1" dirty="0" smtClean="0"/>
          </a:p>
          <a:p>
            <a:pPr marL="0" indent="0">
              <a:spcBef>
                <a:spcPts val="0"/>
              </a:spcBef>
              <a:buNone/>
            </a:pPr>
            <a:r>
              <a:rPr lang="en-US" sz="2400" b="1" i="1" dirty="0" smtClean="0"/>
              <a:t>                      </a:t>
            </a:r>
            <a:r>
              <a:rPr lang="en-US" sz="2400" b="1" dirty="0" smtClean="0"/>
              <a:t>(Dandelion)</a:t>
            </a:r>
          </a:p>
          <a:p>
            <a:pPr marL="0" indent="0">
              <a:lnSpc>
                <a:spcPct val="110000"/>
              </a:lnSpc>
              <a:spcBef>
                <a:spcPts val="0"/>
              </a:spcBef>
              <a:buNone/>
            </a:pPr>
            <a:endParaRPr lang="en-US" sz="2200" b="1" dirty="0" smtClean="0"/>
          </a:p>
          <a:p>
            <a:pPr marL="0" indent="0">
              <a:lnSpc>
                <a:spcPct val="110000"/>
              </a:lnSpc>
              <a:spcBef>
                <a:spcPts val="0"/>
              </a:spcBef>
              <a:buNone/>
            </a:pPr>
            <a:endParaRPr lang="en-US" sz="2200" b="1" dirty="0" smtClean="0"/>
          </a:p>
        </p:txBody>
      </p:sp>
      <p:sp>
        <p:nvSpPr>
          <p:cNvPr id="4" name="Прямоугольник 3"/>
          <p:cNvSpPr/>
          <p:nvPr/>
        </p:nvSpPr>
        <p:spPr>
          <a:xfrm>
            <a:off x="395536" y="3645024"/>
            <a:ext cx="8424936" cy="3139321"/>
          </a:xfrm>
          <a:prstGeom prst="rect">
            <a:avLst/>
          </a:prstGeom>
        </p:spPr>
        <p:txBody>
          <a:bodyPr wrap="square">
            <a:spAutoFit/>
          </a:bodyPr>
          <a:lstStyle/>
          <a:p>
            <a:r>
              <a:rPr lang="en-US" sz="2200" b="1" dirty="0" smtClean="0"/>
              <a:t>Objective: </a:t>
            </a:r>
            <a:r>
              <a:rPr lang="en-US" sz="2200" dirty="0" smtClean="0"/>
              <a:t>To investigate the structural features of flowers of </a:t>
            </a:r>
            <a:r>
              <a:rPr lang="en-US" sz="2200" i="1" dirty="0" err="1" smtClean="0"/>
              <a:t>Taraxacum</a:t>
            </a:r>
            <a:r>
              <a:rPr lang="en-US" sz="2200" i="1" dirty="0" smtClean="0"/>
              <a:t>  </a:t>
            </a:r>
            <a:r>
              <a:rPr lang="en-US" sz="2200" i="1" dirty="0" err="1" smtClean="0"/>
              <a:t>officinale</a:t>
            </a:r>
            <a:r>
              <a:rPr lang="en-US" sz="2200" i="1" dirty="0" smtClean="0"/>
              <a:t>.</a:t>
            </a:r>
            <a:r>
              <a:rPr lang="en-US" sz="2200" dirty="0" smtClean="0"/>
              <a:t> Write classification on Latin.</a:t>
            </a:r>
          </a:p>
          <a:p>
            <a:endParaRPr lang="en-US" sz="2200" dirty="0" smtClean="0"/>
          </a:p>
          <a:p>
            <a:r>
              <a:rPr lang="en-US" sz="2200" b="1" dirty="0" smtClean="0"/>
              <a:t>Tasks of work</a:t>
            </a:r>
            <a:endParaRPr lang="en-US" sz="2200" b="1" i="1" dirty="0" smtClean="0"/>
          </a:p>
          <a:p>
            <a:pPr algn="just"/>
            <a:r>
              <a:rPr lang="en-US" sz="2200" b="1" i="1" dirty="0" err="1" smtClean="0"/>
              <a:t>Taraxacum</a:t>
            </a:r>
            <a:r>
              <a:rPr lang="en-US" sz="2200" b="1" i="1" dirty="0" smtClean="0"/>
              <a:t>  </a:t>
            </a:r>
            <a:r>
              <a:rPr lang="en-US" sz="2200" b="1" i="1" dirty="0" err="1" smtClean="0"/>
              <a:t>officinale</a:t>
            </a:r>
            <a:r>
              <a:rPr lang="en-US" sz="2200" b="1" i="1" dirty="0" smtClean="0"/>
              <a:t>:</a:t>
            </a:r>
            <a:r>
              <a:rPr lang="en-US" sz="2200" i="1" dirty="0" smtClean="0"/>
              <a:t> </a:t>
            </a:r>
            <a:r>
              <a:rPr lang="en-US" sz="2200" dirty="0" smtClean="0"/>
              <a:t>consider and draw the appearance of plant, longitudinal section of a flower, denote receptacle, </a:t>
            </a:r>
            <a:r>
              <a:rPr lang="en-US" sz="2200" dirty="0" err="1" smtClean="0"/>
              <a:t>involucral</a:t>
            </a:r>
            <a:r>
              <a:rPr lang="en-US" sz="2200" dirty="0" smtClean="0"/>
              <a:t> bracts, arrangement of florets. Draw a fruit.</a:t>
            </a:r>
          </a:p>
          <a:p>
            <a:pPr algn="just"/>
            <a:r>
              <a:rPr lang="en-US" sz="2200" dirty="0" smtClean="0"/>
              <a:t>Draw general view of a tongue-like ray floret, denote </a:t>
            </a:r>
            <a:r>
              <a:rPr lang="en-US" sz="2200" dirty="0" err="1" smtClean="0"/>
              <a:t>pappus</a:t>
            </a:r>
            <a:r>
              <a:rPr lang="en-US" sz="2200" dirty="0" smtClean="0"/>
              <a:t>, </a:t>
            </a:r>
            <a:r>
              <a:rPr lang="en-US" sz="2200" dirty="0" err="1" smtClean="0"/>
              <a:t>ligule</a:t>
            </a:r>
            <a:r>
              <a:rPr lang="en-US" sz="2200" dirty="0" smtClean="0"/>
              <a:t>, stamens, inferior ovary, style and stigma</a:t>
            </a:r>
            <a:r>
              <a:rPr lang="en-US"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Documents\Karime\2018\Lectures\Biodiversity of plants\Lecture\22.jpg"/>
          <p:cNvPicPr>
            <a:picLocks noChangeAspect="1" noChangeArrowheads="1"/>
          </p:cNvPicPr>
          <p:nvPr/>
        </p:nvPicPr>
        <p:blipFill>
          <a:blip r:embed="rId2" cstate="print"/>
          <a:srcRect l="11114" r="11084" b="65735"/>
          <a:stretch>
            <a:fillRect/>
          </a:stretch>
        </p:blipFill>
        <p:spPr bwMode="auto">
          <a:xfrm>
            <a:off x="971600" y="548680"/>
            <a:ext cx="7539561" cy="4428000"/>
          </a:xfrm>
          <a:prstGeom prst="rect">
            <a:avLst/>
          </a:prstGeom>
          <a:noFill/>
        </p:spPr>
      </p:pic>
      <p:sp>
        <p:nvSpPr>
          <p:cNvPr id="7" name="Прямоугольник 6"/>
          <p:cNvSpPr/>
          <p:nvPr/>
        </p:nvSpPr>
        <p:spPr>
          <a:xfrm>
            <a:off x="1763688" y="5085184"/>
            <a:ext cx="4950296" cy="400110"/>
          </a:xfrm>
          <a:prstGeom prst="rect">
            <a:avLst/>
          </a:prstGeom>
        </p:spPr>
        <p:txBody>
          <a:bodyPr wrap="square">
            <a:spAutoFit/>
          </a:bodyPr>
          <a:lstStyle/>
          <a:p>
            <a:pPr algn="ctr"/>
            <a:r>
              <a:rPr lang="en-US" sz="2000" dirty="0" smtClean="0"/>
              <a:t>Most important parts of the flower</a:t>
            </a:r>
          </a:p>
        </p:txBody>
      </p:sp>
    </p:spTree>
    <p:extLst>
      <p:ext uri="{BB962C8B-B14F-4D97-AF65-F5344CB8AC3E}">
        <p14:creationId xmlns:p14="http://schemas.microsoft.com/office/powerpoint/2010/main" xmlns="" val="3476966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5856" y="188640"/>
            <a:ext cx="2972609" cy="461665"/>
          </a:xfrm>
          <a:prstGeom prst="rect">
            <a:avLst/>
          </a:prstGeom>
        </p:spPr>
        <p:txBody>
          <a:bodyPr wrap="none">
            <a:spAutoFit/>
          </a:bodyPr>
          <a:lstStyle/>
          <a:p>
            <a:r>
              <a:rPr lang="en-US" sz="2400" b="1" i="1" dirty="0" err="1" smtClean="0"/>
              <a:t>Taraxacum</a:t>
            </a:r>
            <a:r>
              <a:rPr lang="en-US" sz="2400" b="1" i="1" dirty="0" smtClean="0"/>
              <a:t>  </a:t>
            </a:r>
            <a:r>
              <a:rPr lang="en-US" sz="2400" b="1" i="1" dirty="0" err="1" smtClean="0"/>
              <a:t>officinale</a:t>
            </a:r>
            <a:r>
              <a:rPr lang="en-US" sz="2400" b="1" i="1" dirty="0" smtClean="0"/>
              <a:t> </a:t>
            </a:r>
            <a:endParaRPr lang="ru-RU" sz="2400" dirty="0"/>
          </a:p>
        </p:txBody>
      </p:sp>
      <p:pic>
        <p:nvPicPr>
          <p:cNvPr id="37890" name="Picture 2" descr="C:\Users\ADM\Documents\Karime\2018\Lectures\Anatomy and morphology of plant\Additional materials\Plant systematics\Asteraceae\Photo05.jpg"/>
          <p:cNvPicPr>
            <a:picLocks noChangeAspect="1" noChangeArrowheads="1"/>
          </p:cNvPicPr>
          <p:nvPr/>
        </p:nvPicPr>
        <p:blipFill>
          <a:blip r:embed="rId2" cstate="print">
            <a:lum bright="10000"/>
          </a:blip>
          <a:srcRect/>
          <a:stretch>
            <a:fillRect/>
          </a:stretch>
        </p:blipFill>
        <p:spPr bwMode="auto">
          <a:xfrm>
            <a:off x="395536" y="1268760"/>
            <a:ext cx="3822000" cy="3276000"/>
          </a:xfrm>
          <a:prstGeom prst="rect">
            <a:avLst/>
          </a:prstGeom>
          <a:noFill/>
        </p:spPr>
      </p:pic>
      <p:pic>
        <p:nvPicPr>
          <p:cNvPr id="37892" name="Picture 4" descr="C:\Users\ADM\Documents\Karime\2018\Lectures\Anatomy and morphology of plant\Additional materials\Plant systematics\Asteraceae\Dandelion Ray Flowers.jpg"/>
          <p:cNvPicPr>
            <a:picLocks noChangeAspect="1" noChangeArrowheads="1"/>
          </p:cNvPicPr>
          <p:nvPr/>
        </p:nvPicPr>
        <p:blipFill>
          <a:blip r:embed="rId3" cstate="print">
            <a:lum bright="10000" contrast="10000"/>
          </a:blip>
          <a:srcRect/>
          <a:stretch>
            <a:fillRect/>
          </a:stretch>
        </p:blipFill>
        <p:spPr bwMode="auto">
          <a:xfrm>
            <a:off x="4499992" y="1268760"/>
            <a:ext cx="4272000" cy="3204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Users\ADM\Documents\Karime\2018\Lectures\Anatomy and morphology of plant\Additional materials\Plant systematics\Asteraceae\Figure-31-1024x368.jpg"/>
          <p:cNvPicPr>
            <a:picLocks noChangeAspect="1" noChangeArrowheads="1"/>
          </p:cNvPicPr>
          <p:nvPr/>
        </p:nvPicPr>
        <p:blipFill>
          <a:blip r:embed="rId2" cstate="print">
            <a:lum bright="10000"/>
          </a:blip>
          <a:srcRect l="53691"/>
          <a:stretch>
            <a:fillRect/>
          </a:stretch>
        </p:blipFill>
        <p:spPr bwMode="auto">
          <a:xfrm>
            <a:off x="4499992" y="3140968"/>
            <a:ext cx="4516760" cy="3505200"/>
          </a:xfrm>
          <a:prstGeom prst="rect">
            <a:avLst/>
          </a:prstGeom>
          <a:noFill/>
        </p:spPr>
      </p:pic>
      <p:pic>
        <p:nvPicPr>
          <p:cNvPr id="38914" name="Picture 2" descr="C:\Users\ADM\Documents\Karime\2018\Lectures\Anatomy and morphology of plant\Additional materials\Plant systematics\Asteraceae\Figure-31-1024x368.jpg"/>
          <p:cNvPicPr>
            <a:picLocks noChangeAspect="1" noChangeArrowheads="1"/>
          </p:cNvPicPr>
          <p:nvPr/>
        </p:nvPicPr>
        <p:blipFill>
          <a:blip r:embed="rId2" cstate="print">
            <a:lum bright="10000"/>
          </a:blip>
          <a:srcRect r="45570"/>
          <a:stretch>
            <a:fillRect/>
          </a:stretch>
        </p:blipFill>
        <p:spPr bwMode="auto">
          <a:xfrm>
            <a:off x="107504" y="188640"/>
            <a:ext cx="5308848" cy="3505200"/>
          </a:xfrm>
          <a:prstGeom prst="rect">
            <a:avLst/>
          </a:prstGeom>
          <a:noFill/>
        </p:spPr>
      </p:pic>
      <p:sp>
        <p:nvSpPr>
          <p:cNvPr id="4" name="Прямоугольник 3"/>
          <p:cNvSpPr/>
          <p:nvPr/>
        </p:nvSpPr>
        <p:spPr>
          <a:xfrm>
            <a:off x="611560" y="5517232"/>
            <a:ext cx="2972609" cy="461665"/>
          </a:xfrm>
          <a:prstGeom prst="rect">
            <a:avLst/>
          </a:prstGeom>
        </p:spPr>
        <p:txBody>
          <a:bodyPr wrap="none">
            <a:spAutoFit/>
          </a:bodyPr>
          <a:lstStyle/>
          <a:p>
            <a:r>
              <a:rPr lang="en-US" sz="2400" b="1" i="1" dirty="0" err="1" smtClean="0"/>
              <a:t>Taraxacum</a:t>
            </a:r>
            <a:r>
              <a:rPr lang="en-US" sz="2400" b="1" i="1" dirty="0" smtClean="0"/>
              <a:t>  </a:t>
            </a:r>
            <a:r>
              <a:rPr lang="en-US" sz="2400" b="1" i="1" dirty="0" err="1" smtClean="0"/>
              <a:t>officinale</a:t>
            </a:r>
            <a:r>
              <a:rPr lang="en-US" sz="2400" b="1" i="1" dirty="0" smtClean="0"/>
              <a:t> </a:t>
            </a:r>
            <a:endParaRPr lang="ru-RU"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Documents\Karime\2018\Lectures\Anatomy and morphology of plant\Additional materials\Plant systematics\Asteraceae\220px-Taraxacum_officinale_-_Köhler–s_Medizinal-Pflanzen-135.jpg"/>
          <p:cNvPicPr>
            <a:picLocks noChangeAspect="1" noChangeArrowheads="1"/>
          </p:cNvPicPr>
          <p:nvPr/>
        </p:nvPicPr>
        <p:blipFill>
          <a:blip r:embed="rId2" cstate="print"/>
          <a:srcRect/>
          <a:stretch>
            <a:fillRect/>
          </a:stretch>
        </p:blipFill>
        <p:spPr bwMode="auto">
          <a:xfrm>
            <a:off x="395529" y="764704"/>
            <a:ext cx="3959988" cy="5436000"/>
          </a:xfrm>
          <a:prstGeom prst="rect">
            <a:avLst/>
          </a:prstGeom>
          <a:noFill/>
        </p:spPr>
      </p:pic>
      <p:pic>
        <p:nvPicPr>
          <p:cNvPr id="39939" name="Picture 3" descr="C:\Users\ADM\Documents\Karime\2018\Lectures\Anatomy and morphology of plant\Additional materials\Plant systematics\Asteraceae\Photo26.jpg"/>
          <p:cNvPicPr>
            <a:picLocks noChangeAspect="1" noChangeArrowheads="1"/>
          </p:cNvPicPr>
          <p:nvPr/>
        </p:nvPicPr>
        <p:blipFill>
          <a:blip r:embed="rId3" cstate="print"/>
          <a:srcRect/>
          <a:stretch>
            <a:fillRect/>
          </a:stretch>
        </p:blipFill>
        <p:spPr bwMode="auto">
          <a:xfrm>
            <a:off x="4644008" y="1412776"/>
            <a:ext cx="3810000" cy="3857625"/>
          </a:xfrm>
          <a:prstGeom prst="rect">
            <a:avLst/>
          </a:prstGeom>
          <a:noFill/>
        </p:spPr>
      </p:pic>
      <p:sp>
        <p:nvSpPr>
          <p:cNvPr id="4" name="Прямоугольник 3"/>
          <p:cNvSpPr/>
          <p:nvPr/>
        </p:nvSpPr>
        <p:spPr>
          <a:xfrm>
            <a:off x="3203848" y="332656"/>
            <a:ext cx="2972609" cy="461665"/>
          </a:xfrm>
          <a:prstGeom prst="rect">
            <a:avLst/>
          </a:prstGeom>
        </p:spPr>
        <p:txBody>
          <a:bodyPr wrap="none">
            <a:spAutoFit/>
          </a:bodyPr>
          <a:lstStyle/>
          <a:p>
            <a:r>
              <a:rPr lang="en-US" sz="2400" b="1" i="1" dirty="0" err="1" smtClean="0"/>
              <a:t>Taraxacum</a:t>
            </a:r>
            <a:r>
              <a:rPr lang="en-US" sz="2400" b="1" i="1" dirty="0" smtClean="0"/>
              <a:t>  </a:t>
            </a:r>
            <a:r>
              <a:rPr lang="en-US" sz="2400" b="1" i="1" dirty="0" err="1" smtClean="0"/>
              <a:t>officinale</a:t>
            </a:r>
            <a:r>
              <a:rPr lang="en-US" sz="2400" b="1" i="1" dirty="0" smtClean="0"/>
              <a:t> </a:t>
            </a:r>
            <a:endParaRPr lang="ru-RU" sz="2400" dirty="0"/>
          </a:p>
        </p:txBody>
      </p:sp>
      <p:sp>
        <p:nvSpPr>
          <p:cNvPr id="5" name="Прямоугольник 4"/>
          <p:cNvSpPr/>
          <p:nvPr/>
        </p:nvSpPr>
        <p:spPr>
          <a:xfrm>
            <a:off x="4644008" y="5661248"/>
            <a:ext cx="4355976" cy="923330"/>
          </a:xfrm>
          <a:prstGeom prst="rect">
            <a:avLst/>
          </a:prstGeom>
        </p:spPr>
        <p:txBody>
          <a:bodyPr wrap="square">
            <a:spAutoFit/>
          </a:bodyPr>
          <a:lstStyle/>
          <a:p>
            <a:pPr algn="just"/>
            <a:r>
              <a:rPr lang="en-US" dirty="0" smtClean="0"/>
              <a:t>Fruit: Narrowly </a:t>
            </a:r>
            <a:r>
              <a:rPr lang="en-US" dirty="0" err="1" smtClean="0"/>
              <a:t>obovoid</a:t>
            </a:r>
            <a:r>
              <a:rPr lang="en-US" dirty="0" smtClean="0"/>
              <a:t>, granular, 3–6 mm  long </a:t>
            </a:r>
            <a:r>
              <a:rPr lang="en-US" dirty="0" err="1" smtClean="0"/>
              <a:t>achene</a:t>
            </a:r>
            <a:r>
              <a:rPr lang="en-US" dirty="0" smtClean="0"/>
              <a:t>, crowned with </a:t>
            </a:r>
            <a:r>
              <a:rPr lang="en-US" dirty="0" err="1" smtClean="0"/>
              <a:t>unbranched</a:t>
            </a:r>
            <a:r>
              <a:rPr lang="en-US" dirty="0" smtClean="0"/>
              <a:t> hairs on end of long beak.</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9"/>
            <a:ext cx="8229600" cy="3528392"/>
          </a:xfrm>
        </p:spPr>
        <p:txBody>
          <a:bodyPr>
            <a:normAutofit/>
          </a:bodyPr>
          <a:lstStyle/>
          <a:p>
            <a:pPr marL="0" indent="0">
              <a:spcBef>
                <a:spcPts val="0"/>
              </a:spcBef>
              <a:buNone/>
            </a:pPr>
            <a:r>
              <a:rPr lang="en-US" sz="2400" b="1" dirty="0" smtClean="0"/>
              <a:t>Material: </a:t>
            </a:r>
          </a:p>
          <a:p>
            <a:pPr>
              <a:spcBef>
                <a:spcPts val="0"/>
              </a:spcBef>
              <a:buNone/>
            </a:pPr>
            <a:r>
              <a:rPr lang="en-US" sz="2400" b="1" dirty="0" smtClean="0"/>
              <a:t>Division </a:t>
            </a:r>
            <a:r>
              <a:rPr lang="en-US" sz="2400" b="1" dirty="0" err="1" smtClean="0"/>
              <a:t>Magnoliophyta</a:t>
            </a:r>
            <a:endParaRPr lang="en-US" sz="2400" b="1" dirty="0" smtClean="0"/>
          </a:p>
          <a:p>
            <a:pPr>
              <a:spcBef>
                <a:spcPts val="0"/>
              </a:spcBef>
              <a:buNone/>
            </a:pPr>
            <a:r>
              <a:rPr lang="en-US" sz="2400" b="1" dirty="0" smtClean="0"/>
              <a:t>     Class  </a:t>
            </a:r>
            <a:r>
              <a:rPr lang="en-US" sz="2400" b="1" dirty="0" err="1" smtClean="0"/>
              <a:t>Magnoliopsida</a:t>
            </a:r>
            <a:endParaRPr lang="en-US" sz="2400" b="1" dirty="0" smtClean="0"/>
          </a:p>
          <a:p>
            <a:pPr>
              <a:spcBef>
                <a:spcPts val="0"/>
              </a:spcBef>
              <a:buNone/>
            </a:pPr>
            <a:r>
              <a:rPr lang="en-US" sz="2400" b="1" dirty="0" smtClean="0"/>
              <a:t>          Subclass   </a:t>
            </a:r>
            <a:r>
              <a:rPr lang="en-US" sz="2400" b="1" dirty="0" err="1" smtClean="0"/>
              <a:t>Asteridae</a:t>
            </a:r>
            <a:r>
              <a:rPr lang="en-US" sz="2400" b="1" dirty="0" smtClean="0"/>
              <a:t> </a:t>
            </a:r>
          </a:p>
          <a:p>
            <a:pPr>
              <a:spcBef>
                <a:spcPts val="0"/>
              </a:spcBef>
              <a:buNone/>
            </a:pPr>
            <a:r>
              <a:rPr lang="en-US" sz="2400" b="1" dirty="0" smtClean="0"/>
              <a:t>               Order  </a:t>
            </a:r>
            <a:r>
              <a:rPr lang="en-US" sz="2400" b="1" dirty="0" err="1" smtClean="0"/>
              <a:t>Asterales</a:t>
            </a:r>
            <a:endParaRPr lang="en-US" sz="2400" b="1" dirty="0" smtClean="0"/>
          </a:p>
          <a:p>
            <a:pPr marL="0" indent="0">
              <a:spcBef>
                <a:spcPts val="0"/>
              </a:spcBef>
              <a:buNone/>
            </a:pPr>
            <a:r>
              <a:rPr lang="en-US" sz="2400" b="1" dirty="0" smtClean="0"/>
              <a:t>                    Family </a:t>
            </a:r>
            <a:r>
              <a:rPr lang="en-US" sz="2400" b="1" dirty="0" err="1" smtClean="0"/>
              <a:t>Asteraceae</a:t>
            </a:r>
            <a:r>
              <a:rPr lang="en-US" sz="2400" b="1" dirty="0" smtClean="0"/>
              <a:t> (</a:t>
            </a:r>
            <a:r>
              <a:rPr lang="en-US" sz="2400" b="1" dirty="0" err="1" smtClean="0"/>
              <a:t>Compositae</a:t>
            </a:r>
            <a:r>
              <a:rPr lang="en-US" sz="2400" b="1" dirty="0" smtClean="0"/>
              <a:t>) - Aster or Sunflower Family</a:t>
            </a:r>
            <a:r>
              <a:rPr lang="en-US" sz="2400" dirty="0" smtClean="0"/>
              <a:t>, </a:t>
            </a:r>
          </a:p>
          <a:p>
            <a:pPr marL="0" indent="0">
              <a:spcBef>
                <a:spcPts val="0"/>
              </a:spcBef>
              <a:buNone/>
            </a:pPr>
            <a:r>
              <a:rPr lang="en-US" sz="2400" b="1" dirty="0" smtClean="0"/>
              <a:t>                    Subfamily  </a:t>
            </a:r>
            <a:r>
              <a:rPr lang="en-US" sz="2400" b="1" dirty="0" err="1" smtClean="0"/>
              <a:t>Liguliflorae</a:t>
            </a:r>
            <a:endParaRPr lang="en-US" sz="2400" b="1" dirty="0" smtClean="0"/>
          </a:p>
          <a:p>
            <a:pPr marL="0" indent="0">
              <a:spcBef>
                <a:spcPts val="0"/>
              </a:spcBef>
              <a:buNone/>
            </a:pPr>
            <a:r>
              <a:rPr lang="en-US" sz="2400" dirty="0" smtClean="0"/>
              <a:t>                    </a:t>
            </a:r>
            <a:r>
              <a:rPr lang="en-US" sz="2400" b="1" dirty="0" smtClean="0"/>
              <a:t>Genus </a:t>
            </a:r>
            <a:r>
              <a:rPr lang="en-US" sz="2400" b="1" i="1" dirty="0" err="1" smtClean="0"/>
              <a:t>Cichorium</a:t>
            </a:r>
            <a:r>
              <a:rPr lang="en-US" sz="2400" b="1" i="1" dirty="0" smtClean="0"/>
              <a:t>, </a:t>
            </a:r>
            <a:r>
              <a:rPr lang="en-US" sz="2400" b="1" i="1" dirty="0" err="1" smtClean="0"/>
              <a:t>Cichorium</a:t>
            </a:r>
            <a:r>
              <a:rPr lang="en-US" sz="2400" b="1" i="1" dirty="0" smtClean="0"/>
              <a:t> </a:t>
            </a:r>
            <a:r>
              <a:rPr lang="en-US" sz="2400" b="1" i="1" dirty="0" err="1" smtClean="0"/>
              <a:t>intybus</a:t>
            </a:r>
            <a:r>
              <a:rPr lang="en-US" sz="2400" b="1" i="1" dirty="0" smtClean="0"/>
              <a:t> </a:t>
            </a:r>
            <a:r>
              <a:rPr lang="en-US" sz="2400" b="1" dirty="0" smtClean="0"/>
              <a:t>(Chicory)</a:t>
            </a:r>
          </a:p>
        </p:txBody>
      </p:sp>
      <p:sp>
        <p:nvSpPr>
          <p:cNvPr id="4" name="Прямоугольник 3"/>
          <p:cNvSpPr/>
          <p:nvPr/>
        </p:nvSpPr>
        <p:spPr>
          <a:xfrm>
            <a:off x="611560" y="3645024"/>
            <a:ext cx="8064896" cy="2428357"/>
          </a:xfrm>
          <a:prstGeom prst="rect">
            <a:avLst/>
          </a:prstGeom>
        </p:spPr>
        <p:txBody>
          <a:bodyPr wrap="square">
            <a:spAutoFit/>
          </a:bodyPr>
          <a:lstStyle/>
          <a:p>
            <a:pPr>
              <a:lnSpc>
                <a:spcPct val="110000"/>
              </a:lnSpc>
            </a:pPr>
            <a:endParaRPr lang="en-US" b="1" dirty="0" smtClean="0"/>
          </a:p>
          <a:p>
            <a:r>
              <a:rPr lang="en-US" sz="2200" b="1" dirty="0" smtClean="0"/>
              <a:t>Objective: </a:t>
            </a:r>
            <a:r>
              <a:rPr lang="en-US" sz="2200" dirty="0" smtClean="0"/>
              <a:t>To investigate the structural features of flowers of </a:t>
            </a:r>
            <a:r>
              <a:rPr lang="en-US" sz="2200" i="1" dirty="0" err="1" smtClean="0"/>
              <a:t>Cichorium</a:t>
            </a:r>
            <a:r>
              <a:rPr lang="en-US" sz="2200" i="1" dirty="0" smtClean="0"/>
              <a:t> </a:t>
            </a:r>
            <a:r>
              <a:rPr lang="en-US" sz="2200" i="1" dirty="0" err="1" smtClean="0"/>
              <a:t>intybus</a:t>
            </a:r>
            <a:r>
              <a:rPr lang="en-US" sz="2200" i="1" dirty="0" smtClean="0"/>
              <a:t>.</a:t>
            </a:r>
            <a:r>
              <a:rPr lang="en-US" sz="2200" dirty="0" smtClean="0"/>
              <a:t> </a:t>
            </a:r>
          </a:p>
          <a:p>
            <a:endParaRPr lang="en-US" sz="2200" dirty="0" smtClean="0"/>
          </a:p>
          <a:p>
            <a:r>
              <a:rPr lang="en-US" sz="2200" b="1" dirty="0" smtClean="0"/>
              <a:t>Tasks of work</a:t>
            </a:r>
            <a:endParaRPr lang="en-US" sz="2200" b="1" i="1" dirty="0" smtClean="0"/>
          </a:p>
          <a:p>
            <a:pPr algn="just"/>
            <a:r>
              <a:rPr lang="en-US" sz="2200" b="1" i="1" dirty="0" err="1" smtClean="0"/>
              <a:t>Cichorium</a:t>
            </a:r>
            <a:r>
              <a:rPr lang="en-US" sz="2200" b="1" i="1" dirty="0" smtClean="0"/>
              <a:t> </a:t>
            </a:r>
            <a:r>
              <a:rPr lang="en-US" sz="2200" b="1" i="1" dirty="0" err="1" smtClean="0"/>
              <a:t>intybus</a:t>
            </a:r>
            <a:r>
              <a:rPr lang="en-US" sz="2200" b="1" i="1" dirty="0" smtClean="0"/>
              <a:t>:</a:t>
            </a:r>
            <a:r>
              <a:rPr lang="en-US" sz="2200" i="1" dirty="0" smtClean="0"/>
              <a:t> </a:t>
            </a:r>
            <a:r>
              <a:rPr lang="en-US" sz="2200" dirty="0" smtClean="0"/>
              <a:t>consider and draw the appearance of plant, ray floret.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764704"/>
            <a:ext cx="8136904" cy="1015663"/>
          </a:xfrm>
          <a:prstGeom prst="rect">
            <a:avLst/>
          </a:prstGeom>
        </p:spPr>
        <p:txBody>
          <a:bodyPr wrap="square">
            <a:spAutoFit/>
          </a:bodyPr>
          <a:lstStyle/>
          <a:p>
            <a:pPr algn="just"/>
            <a:r>
              <a:rPr lang="en-US" sz="2000" dirty="0" smtClean="0"/>
              <a:t>The </a:t>
            </a:r>
            <a:r>
              <a:rPr lang="en-US" sz="2000" b="1" dirty="0" err="1" smtClean="0"/>
              <a:t>ligulate</a:t>
            </a:r>
            <a:r>
              <a:rPr lang="en-US" sz="2000" b="1" dirty="0" smtClean="0"/>
              <a:t> </a:t>
            </a:r>
            <a:r>
              <a:rPr lang="en-US" sz="2000" b="1" dirty="0" err="1" smtClean="0"/>
              <a:t>homogamous</a:t>
            </a:r>
            <a:r>
              <a:rPr lang="en-US" sz="2000" b="1" dirty="0" smtClean="0"/>
              <a:t> </a:t>
            </a:r>
            <a:r>
              <a:rPr lang="en-US" sz="2000" b="1" dirty="0" err="1" smtClean="0"/>
              <a:t>capitula</a:t>
            </a:r>
            <a:r>
              <a:rPr lang="en-US" sz="2000" dirty="0" smtClean="0"/>
              <a:t> have only ray flowers, meaning all of the individual flowers of the flower head have a strap-shaped ray, which may or may not have teeth at the very tip of the ray </a:t>
            </a:r>
            <a:endParaRPr lang="ru-RU" sz="2000" dirty="0"/>
          </a:p>
        </p:txBody>
      </p:sp>
      <p:sp>
        <p:nvSpPr>
          <p:cNvPr id="4" name="Прямоугольник 3"/>
          <p:cNvSpPr/>
          <p:nvPr/>
        </p:nvSpPr>
        <p:spPr>
          <a:xfrm>
            <a:off x="3635896" y="260648"/>
            <a:ext cx="2533386" cy="461665"/>
          </a:xfrm>
          <a:prstGeom prst="rect">
            <a:avLst/>
          </a:prstGeom>
        </p:spPr>
        <p:txBody>
          <a:bodyPr wrap="none">
            <a:spAutoFit/>
          </a:bodyPr>
          <a:lstStyle/>
          <a:p>
            <a:r>
              <a:rPr lang="en-US" sz="2400" b="1" i="1" dirty="0" err="1" smtClean="0"/>
              <a:t>Cichorium</a:t>
            </a:r>
            <a:r>
              <a:rPr lang="en-US" sz="2400" b="1" i="1" dirty="0" smtClean="0"/>
              <a:t> </a:t>
            </a:r>
            <a:r>
              <a:rPr lang="en-US" sz="2400" b="1" i="1" dirty="0" err="1" smtClean="0"/>
              <a:t>intybus</a:t>
            </a:r>
            <a:r>
              <a:rPr lang="en-US" sz="2400" b="1" i="1" dirty="0" smtClean="0"/>
              <a:t> </a:t>
            </a:r>
            <a:endParaRPr lang="ru-RU" sz="2400" dirty="0"/>
          </a:p>
        </p:txBody>
      </p:sp>
      <p:pic>
        <p:nvPicPr>
          <p:cNvPr id="8" name="Picture 3" descr="C:\Users\ADM\Documents\Karime\2018\Lectures\Anatomy and morphology of plant\Additional materials\Plant systematics\Asteraceae\chicory-flowers.jpg"/>
          <p:cNvPicPr>
            <a:picLocks noChangeAspect="1" noChangeArrowheads="1"/>
          </p:cNvPicPr>
          <p:nvPr/>
        </p:nvPicPr>
        <p:blipFill>
          <a:blip r:embed="rId2" cstate="print">
            <a:lum contrast="10000"/>
          </a:blip>
          <a:srcRect/>
          <a:stretch>
            <a:fillRect/>
          </a:stretch>
        </p:blipFill>
        <p:spPr bwMode="auto">
          <a:xfrm>
            <a:off x="395536" y="2996952"/>
            <a:ext cx="8353125" cy="2916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Documents\Karime\2018\Lectures\Anatomy and morphology of plant\Additional materials\Plant systematics\Asteraceae\1280px-cichorium_intybus-alvesgaspar1.jpg"/>
          <p:cNvPicPr>
            <a:picLocks noChangeAspect="1" noChangeArrowheads="1"/>
          </p:cNvPicPr>
          <p:nvPr/>
        </p:nvPicPr>
        <p:blipFill>
          <a:blip r:embed="rId2" cstate="print"/>
          <a:srcRect l="17941" t="10668" r="13463" b="5323"/>
          <a:stretch>
            <a:fillRect/>
          </a:stretch>
        </p:blipFill>
        <p:spPr bwMode="auto">
          <a:xfrm>
            <a:off x="395536" y="1628800"/>
            <a:ext cx="3788568" cy="3672000"/>
          </a:xfrm>
          <a:prstGeom prst="rect">
            <a:avLst/>
          </a:prstGeom>
          <a:noFill/>
        </p:spPr>
      </p:pic>
      <p:sp>
        <p:nvSpPr>
          <p:cNvPr id="4" name="Прямоугольник 3"/>
          <p:cNvSpPr/>
          <p:nvPr/>
        </p:nvSpPr>
        <p:spPr>
          <a:xfrm>
            <a:off x="3635896" y="260648"/>
            <a:ext cx="2533386" cy="461665"/>
          </a:xfrm>
          <a:prstGeom prst="rect">
            <a:avLst/>
          </a:prstGeom>
        </p:spPr>
        <p:txBody>
          <a:bodyPr wrap="none">
            <a:spAutoFit/>
          </a:bodyPr>
          <a:lstStyle/>
          <a:p>
            <a:r>
              <a:rPr lang="en-US" sz="2400" b="1" i="1" dirty="0" err="1" smtClean="0"/>
              <a:t>Cichorium</a:t>
            </a:r>
            <a:r>
              <a:rPr lang="en-US" sz="2400" b="1" i="1" dirty="0" smtClean="0"/>
              <a:t> </a:t>
            </a:r>
            <a:r>
              <a:rPr lang="en-US" sz="2400" b="1" i="1" dirty="0" err="1" smtClean="0"/>
              <a:t>intybus</a:t>
            </a:r>
            <a:r>
              <a:rPr lang="en-US" sz="2400" b="1" i="1" dirty="0" smtClean="0"/>
              <a:t> </a:t>
            </a:r>
            <a:endParaRPr lang="ru-RU" sz="2400" dirty="0"/>
          </a:p>
        </p:txBody>
      </p:sp>
      <p:pic>
        <p:nvPicPr>
          <p:cNvPr id="43010" name="Picture 2" descr="C:\Users\ADM\Documents\Karime\2018\Lectures\Anatomy and morphology of plant\Additional materials\Plant systematics\Asteraceae\ARTMAKI-Cikoriy-6.jpg"/>
          <p:cNvPicPr>
            <a:picLocks noChangeAspect="1" noChangeArrowheads="1"/>
          </p:cNvPicPr>
          <p:nvPr/>
        </p:nvPicPr>
        <p:blipFill>
          <a:blip r:embed="rId3" cstate="print"/>
          <a:srcRect/>
          <a:stretch>
            <a:fillRect/>
          </a:stretch>
        </p:blipFill>
        <p:spPr bwMode="auto">
          <a:xfrm>
            <a:off x="4788024" y="764704"/>
            <a:ext cx="4033149" cy="576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332656"/>
            <a:ext cx="7002837" cy="5616000"/>
          </a:xfrm>
          <a:prstGeom prst="rect">
            <a:avLst/>
          </a:prstGeom>
          <a:noFill/>
          <a:ln w="9525">
            <a:noFill/>
            <a:miter lim="800000"/>
            <a:headEnd/>
            <a:tailEnd/>
          </a:ln>
        </p:spPr>
      </p:pic>
      <p:sp>
        <p:nvSpPr>
          <p:cNvPr id="3" name="Прямоугольник 2"/>
          <p:cNvSpPr/>
          <p:nvPr/>
        </p:nvSpPr>
        <p:spPr>
          <a:xfrm>
            <a:off x="3419872" y="6165304"/>
            <a:ext cx="1741759" cy="400110"/>
          </a:xfrm>
          <a:prstGeom prst="rect">
            <a:avLst/>
          </a:prstGeom>
        </p:spPr>
        <p:txBody>
          <a:bodyPr wrap="none">
            <a:spAutoFit/>
          </a:bodyPr>
          <a:lstStyle/>
          <a:p>
            <a:r>
              <a:rPr lang="en-US" sz="2000" b="1" dirty="0" smtClean="0"/>
              <a:t>Ovary position</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352928" cy="1584175"/>
          </a:xfrm>
        </p:spPr>
        <p:txBody>
          <a:bodyPr>
            <a:normAutofit fontScale="92500"/>
          </a:bodyPr>
          <a:lstStyle/>
          <a:p>
            <a:pPr marL="0" indent="357188" algn="just">
              <a:spcBef>
                <a:spcPts val="0"/>
              </a:spcBef>
              <a:buNone/>
            </a:pPr>
            <a:r>
              <a:rPr lang="en-US" sz="2000" b="1" dirty="0" smtClean="0"/>
              <a:t>Flower </a:t>
            </a:r>
            <a:r>
              <a:rPr lang="en-US" sz="2000" b="1" dirty="0"/>
              <a:t>diagram </a:t>
            </a:r>
            <a:r>
              <a:rPr lang="en-US" sz="2000" dirty="0"/>
              <a:t>is a graphical way of flower description. This diagram is a kind </a:t>
            </a:r>
            <a:r>
              <a:rPr lang="en-US" sz="2000" dirty="0" smtClean="0"/>
              <a:t>of cross-section </a:t>
            </a:r>
            <a:r>
              <a:rPr lang="en-US" sz="2000" dirty="0"/>
              <a:t>of the flower. Frequently, the structure of pistil is not shown on </a:t>
            </a:r>
            <a:r>
              <a:rPr lang="en-US" sz="2000" dirty="0" smtClean="0"/>
              <a:t>the diagram</a:t>
            </a:r>
            <a:r>
              <a:rPr lang="en-US" sz="2000" dirty="0"/>
              <a:t>. Also, diagrams sometimes contain signs for the description of main </a:t>
            </a:r>
            <a:r>
              <a:rPr lang="en-US" sz="2000" dirty="0" smtClean="0"/>
              <a:t>stem (</a:t>
            </a:r>
            <a:r>
              <a:rPr lang="en-US" sz="2000" dirty="0"/>
              <a:t>axis) and flower-related leaf (bract). The best way to show how to draw diagram </a:t>
            </a:r>
            <a:r>
              <a:rPr lang="en-US" sz="2000" dirty="0" smtClean="0"/>
              <a:t>is also </a:t>
            </a:r>
            <a:r>
              <a:rPr lang="en-US" sz="2000" dirty="0"/>
              <a:t>graphical (</a:t>
            </a:r>
            <a:r>
              <a:rPr lang="en-US" sz="2000" dirty="0" smtClean="0"/>
              <a:t>Fig.1); </a:t>
            </a:r>
            <a:r>
              <a:rPr lang="en-US" sz="2000" dirty="0"/>
              <a:t>formula of the flower shown there is</a:t>
            </a:r>
            <a:endParaRPr lang="ru-RU" sz="2000" dirty="0"/>
          </a:p>
        </p:txBody>
      </p:sp>
      <p:pic>
        <p:nvPicPr>
          <p:cNvPr id="4" name="Рисунок 3"/>
          <p:cNvPicPr>
            <a:picLocks noChangeAspect="1"/>
          </p:cNvPicPr>
          <p:nvPr/>
        </p:nvPicPr>
        <p:blipFill>
          <a:blip r:embed="rId2" cstate="print"/>
          <a:stretch>
            <a:fillRect/>
          </a:stretch>
        </p:blipFill>
        <p:spPr>
          <a:xfrm>
            <a:off x="2195736" y="2201762"/>
            <a:ext cx="4808167" cy="3564000"/>
          </a:xfrm>
          <a:prstGeom prst="rect">
            <a:avLst/>
          </a:prstGeom>
        </p:spPr>
      </p:pic>
      <p:sp>
        <p:nvSpPr>
          <p:cNvPr id="5" name="Прямоугольник 4"/>
          <p:cNvSpPr/>
          <p:nvPr/>
        </p:nvSpPr>
        <p:spPr>
          <a:xfrm>
            <a:off x="421281" y="6021288"/>
            <a:ext cx="8712968" cy="646331"/>
          </a:xfrm>
          <a:prstGeom prst="rect">
            <a:avLst/>
          </a:prstGeom>
        </p:spPr>
        <p:txBody>
          <a:bodyPr wrap="square">
            <a:spAutoFit/>
          </a:bodyPr>
          <a:lstStyle/>
          <a:p>
            <a:r>
              <a:rPr lang="en-US" dirty="0" smtClean="0">
                <a:latin typeface="PTSerif-Bold"/>
              </a:rPr>
              <a:t>Fig. 1 </a:t>
            </a:r>
            <a:r>
              <a:rPr lang="en-US" b="1" dirty="0" smtClean="0">
                <a:latin typeface="PTSerif-Bold"/>
              </a:rPr>
              <a:t>-  </a:t>
            </a:r>
            <a:r>
              <a:rPr lang="en-US" dirty="0">
                <a:latin typeface="PTSerif-Regular"/>
              </a:rPr>
              <a:t>How to draw a diagram (graphical explanation): compare numbers on </a:t>
            </a:r>
            <a:r>
              <a:rPr lang="en-US" dirty="0" smtClean="0">
                <a:latin typeface="PTSerif-Regular"/>
              </a:rPr>
              <a:t>plant and </a:t>
            </a:r>
            <a:r>
              <a:rPr lang="en-US" dirty="0">
                <a:latin typeface="PTSerif-Regular"/>
              </a:rPr>
              <a:t>on diagram.</a:t>
            </a:r>
            <a:endParaRPr lang="ru-RU" dirty="0"/>
          </a:p>
        </p:txBody>
      </p:sp>
      <p:pic>
        <p:nvPicPr>
          <p:cNvPr id="6" name="Объект 3"/>
          <p:cNvPicPr>
            <a:picLocks noChangeAspect="1"/>
          </p:cNvPicPr>
          <p:nvPr/>
        </p:nvPicPr>
        <p:blipFill rotWithShape="1">
          <a:blip r:embed="rId3" cstate="print">
            <a:extLst>
              <a:ext uri="{28A0092B-C50C-407E-A947-70E740481C1C}">
                <a14:useLocalDpi xmlns:a14="http://schemas.microsoft.com/office/drawing/2010/main" xmlns="" val="0"/>
              </a:ext>
            </a:extLst>
          </a:blip>
          <a:srcRect l="71696" t="70157" r="12893" b="26025"/>
          <a:stretch/>
        </p:blipFill>
        <p:spPr>
          <a:xfrm>
            <a:off x="6228184" y="1412776"/>
            <a:ext cx="1449001" cy="504000"/>
          </a:xfrm>
          <a:prstGeom prst="rect">
            <a:avLst/>
          </a:prstGeom>
        </p:spPr>
      </p:pic>
    </p:spTree>
    <p:extLst>
      <p:ext uri="{BB962C8B-B14F-4D97-AF65-F5344CB8AC3E}">
        <p14:creationId xmlns:p14="http://schemas.microsoft.com/office/powerpoint/2010/main" xmlns="" val="293037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2276872"/>
          <a:ext cx="8229600" cy="3474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000" b="1" dirty="0"/>
                        <a:t>MONOCOTS</a:t>
                      </a:r>
                      <a:r>
                        <a:rPr lang="en-US" sz="2000" dirty="0"/>
                        <a:t> </a:t>
                      </a:r>
                    </a:p>
                  </a:txBody>
                  <a:tcPr anchor="ctr"/>
                </a:tc>
                <a:tc>
                  <a:txBody>
                    <a:bodyPr/>
                    <a:lstStyle/>
                    <a:p>
                      <a:pPr algn="ctr"/>
                      <a:r>
                        <a:rPr lang="en-US" sz="2000" b="1"/>
                        <a:t>DICOTS</a:t>
                      </a:r>
                      <a:r>
                        <a:rPr lang="en-US" sz="2000"/>
                        <a:t> </a:t>
                      </a:r>
                    </a:p>
                  </a:txBody>
                  <a:tcPr anchor="ctr"/>
                </a:tc>
              </a:tr>
              <a:tr h="370840">
                <a:tc>
                  <a:txBody>
                    <a:bodyPr/>
                    <a:lstStyle/>
                    <a:p>
                      <a:pPr algn="l"/>
                      <a:r>
                        <a:rPr lang="en-US" sz="2000" dirty="0"/>
                        <a:t>Embryo with single cotyledon </a:t>
                      </a:r>
                    </a:p>
                  </a:txBody>
                  <a:tcPr anchor="ctr"/>
                </a:tc>
                <a:tc>
                  <a:txBody>
                    <a:bodyPr/>
                    <a:lstStyle/>
                    <a:p>
                      <a:pPr algn="l"/>
                      <a:r>
                        <a:rPr lang="en-US" sz="2000" dirty="0"/>
                        <a:t>Embryo with two cotyledons </a:t>
                      </a:r>
                    </a:p>
                  </a:txBody>
                  <a:tcPr anchor="ctr"/>
                </a:tc>
              </a:tr>
              <a:tr h="370840">
                <a:tc>
                  <a:txBody>
                    <a:bodyPr/>
                    <a:lstStyle/>
                    <a:p>
                      <a:pPr algn="l"/>
                      <a:r>
                        <a:rPr lang="en-US" sz="2000" dirty="0"/>
                        <a:t>Pollen with single furrow or pore </a:t>
                      </a:r>
                    </a:p>
                  </a:txBody>
                  <a:tcPr anchor="ctr"/>
                </a:tc>
                <a:tc>
                  <a:txBody>
                    <a:bodyPr/>
                    <a:lstStyle/>
                    <a:p>
                      <a:pPr algn="l"/>
                      <a:r>
                        <a:rPr lang="en-US" sz="2000"/>
                        <a:t>Pollen with three furrows or pores </a:t>
                      </a:r>
                    </a:p>
                  </a:txBody>
                  <a:tcPr anchor="ctr"/>
                </a:tc>
              </a:tr>
              <a:tr h="370840">
                <a:tc>
                  <a:txBody>
                    <a:bodyPr/>
                    <a:lstStyle/>
                    <a:p>
                      <a:pPr algn="l"/>
                      <a:r>
                        <a:rPr lang="en-US" sz="2000" dirty="0"/>
                        <a:t>Flower parts in multiples of three </a:t>
                      </a:r>
                    </a:p>
                  </a:txBody>
                  <a:tcPr anchor="ctr"/>
                </a:tc>
                <a:tc>
                  <a:txBody>
                    <a:bodyPr/>
                    <a:lstStyle/>
                    <a:p>
                      <a:pPr algn="l"/>
                      <a:r>
                        <a:rPr lang="en-US" sz="2000" dirty="0"/>
                        <a:t>Flower parts in multiples of four or five </a:t>
                      </a:r>
                    </a:p>
                  </a:txBody>
                  <a:tcPr anchor="ctr"/>
                </a:tc>
              </a:tr>
              <a:tr h="370840">
                <a:tc>
                  <a:txBody>
                    <a:bodyPr/>
                    <a:lstStyle/>
                    <a:p>
                      <a:pPr algn="l"/>
                      <a:r>
                        <a:rPr lang="en-US" sz="2000" dirty="0" smtClean="0"/>
                        <a:t>Major leaf veins parallel </a:t>
                      </a:r>
                      <a:endParaRPr lang="en-US" sz="2000" dirty="0"/>
                    </a:p>
                  </a:txBody>
                  <a:tcPr anchor="ctr"/>
                </a:tc>
                <a:tc>
                  <a:txBody>
                    <a:bodyPr/>
                    <a:lstStyle/>
                    <a:p>
                      <a:pPr algn="l"/>
                      <a:r>
                        <a:rPr lang="en-US" sz="2000" dirty="0"/>
                        <a:t>Major leaf veins reticulated </a:t>
                      </a:r>
                    </a:p>
                  </a:txBody>
                  <a:tcPr anchor="ctr"/>
                </a:tc>
              </a:tr>
              <a:tr h="370840">
                <a:tc>
                  <a:txBody>
                    <a:bodyPr/>
                    <a:lstStyle/>
                    <a:p>
                      <a:pPr algn="l"/>
                      <a:r>
                        <a:rPr lang="en-US" sz="2000"/>
                        <a:t>Stem vacular bundles scattered </a:t>
                      </a:r>
                    </a:p>
                  </a:txBody>
                  <a:tcPr anchor="ctr"/>
                </a:tc>
                <a:tc>
                  <a:txBody>
                    <a:bodyPr/>
                    <a:lstStyle/>
                    <a:p>
                      <a:pPr algn="l"/>
                      <a:r>
                        <a:rPr lang="en-US" sz="2000" dirty="0"/>
                        <a:t>Stem vascular bundles in a ring </a:t>
                      </a:r>
                    </a:p>
                  </a:txBody>
                  <a:tcPr anchor="ctr"/>
                </a:tc>
              </a:tr>
              <a:tr h="370840">
                <a:tc>
                  <a:txBody>
                    <a:bodyPr/>
                    <a:lstStyle/>
                    <a:p>
                      <a:pPr algn="l"/>
                      <a:r>
                        <a:rPr lang="en-US" sz="2000"/>
                        <a:t>Roots are adventitious </a:t>
                      </a:r>
                    </a:p>
                  </a:txBody>
                  <a:tcPr anchor="ctr"/>
                </a:tc>
                <a:tc>
                  <a:txBody>
                    <a:bodyPr/>
                    <a:lstStyle/>
                    <a:p>
                      <a:pPr algn="l"/>
                      <a:r>
                        <a:rPr lang="en-US" sz="2000" dirty="0"/>
                        <a:t>Roots develop from </a:t>
                      </a:r>
                      <a:r>
                        <a:rPr lang="en-US" sz="2000" dirty="0" err="1"/>
                        <a:t>radicle</a:t>
                      </a:r>
                      <a:r>
                        <a:rPr lang="en-US" sz="2000" dirty="0"/>
                        <a:t> </a:t>
                      </a:r>
                    </a:p>
                  </a:txBody>
                  <a:tcPr anchor="ctr"/>
                </a:tc>
              </a:tr>
              <a:tr h="370840">
                <a:tc>
                  <a:txBody>
                    <a:bodyPr/>
                    <a:lstStyle/>
                    <a:p>
                      <a:pPr algn="l"/>
                      <a:r>
                        <a:rPr lang="en-US" sz="2000"/>
                        <a:t>Secondary growth absent </a:t>
                      </a:r>
                    </a:p>
                  </a:txBody>
                  <a:tcPr anchor="ctr"/>
                </a:tc>
                <a:tc>
                  <a:txBody>
                    <a:bodyPr/>
                    <a:lstStyle/>
                    <a:p>
                      <a:pPr algn="l"/>
                      <a:r>
                        <a:rPr lang="en-US" sz="2000" dirty="0"/>
                        <a:t>Secondary growth often present </a:t>
                      </a:r>
                    </a:p>
                  </a:txBody>
                  <a:tcPr anchor="ctr"/>
                </a:tc>
              </a:tr>
            </a:tbl>
          </a:graphicData>
        </a:graphic>
      </p:graphicFrame>
      <p:sp>
        <p:nvSpPr>
          <p:cNvPr id="5" name="Прямоугольник 4"/>
          <p:cNvSpPr/>
          <p:nvPr/>
        </p:nvSpPr>
        <p:spPr>
          <a:xfrm>
            <a:off x="611560" y="260648"/>
            <a:ext cx="8208912" cy="707886"/>
          </a:xfrm>
          <a:prstGeom prst="rect">
            <a:avLst/>
          </a:prstGeom>
        </p:spPr>
        <p:txBody>
          <a:bodyPr wrap="square">
            <a:spAutoFit/>
          </a:bodyPr>
          <a:lstStyle/>
          <a:p>
            <a:pPr algn="ctr"/>
            <a:r>
              <a:rPr lang="en-US" sz="2000" dirty="0" smtClean="0"/>
              <a:t>Traditionally, the flowering plants have been divided into two major groups, or </a:t>
            </a:r>
            <a:r>
              <a:rPr lang="en-US" sz="2000" b="1" dirty="0" smtClean="0"/>
              <a:t>classes</a:t>
            </a:r>
            <a:r>
              <a:rPr lang="en-US" sz="2000" dirty="0" smtClean="0"/>
              <a:t>,: the </a:t>
            </a:r>
            <a:r>
              <a:rPr lang="en-US" sz="2000" b="1" dirty="0" err="1" smtClean="0"/>
              <a:t>Dicots</a:t>
            </a:r>
            <a:r>
              <a:rPr lang="en-US" sz="2000" b="1" dirty="0" smtClean="0"/>
              <a:t> (</a:t>
            </a:r>
            <a:r>
              <a:rPr lang="en-US" sz="2000" b="1" dirty="0" err="1" smtClean="0"/>
              <a:t>Magnoliopsida</a:t>
            </a:r>
            <a:r>
              <a:rPr lang="en-US" sz="2000" dirty="0" smtClean="0"/>
              <a:t>) and the </a:t>
            </a:r>
            <a:r>
              <a:rPr lang="en-US" sz="2000" b="1" dirty="0" smtClean="0"/>
              <a:t>Monocots</a:t>
            </a:r>
            <a:r>
              <a:rPr lang="en-US" sz="2000" dirty="0" smtClean="0"/>
              <a:t> </a:t>
            </a:r>
            <a:r>
              <a:rPr lang="en-US" sz="2000" b="1" dirty="0" smtClean="0"/>
              <a:t>(</a:t>
            </a:r>
            <a:r>
              <a:rPr lang="en-US" sz="2000" b="1" dirty="0" err="1" smtClean="0"/>
              <a:t>Liliopsida</a:t>
            </a:r>
            <a:r>
              <a:rPr lang="en-US" sz="2000" b="1" dirty="0" smtClean="0"/>
              <a:t>).</a:t>
            </a:r>
            <a:endParaRPr lang="ru-RU" sz="2000" b="1" dirty="0"/>
          </a:p>
        </p:txBody>
      </p:sp>
      <p:sp>
        <p:nvSpPr>
          <p:cNvPr id="6" name="Прямоугольник 5"/>
          <p:cNvSpPr/>
          <p:nvPr/>
        </p:nvSpPr>
        <p:spPr>
          <a:xfrm>
            <a:off x="827584" y="1196752"/>
            <a:ext cx="7416824" cy="707886"/>
          </a:xfrm>
          <a:prstGeom prst="rect">
            <a:avLst/>
          </a:prstGeom>
        </p:spPr>
        <p:txBody>
          <a:bodyPr wrap="square">
            <a:spAutoFit/>
          </a:bodyPr>
          <a:lstStyle/>
          <a:p>
            <a:pPr algn="ctr"/>
            <a:r>
              <a:rPr lang="en-US" sz="2000" dirty="0" smtClean="0"/>
              <a:t>The table summarizes the major morphological differences between monocots and </a:t>
            </a:r>
            <a:r>
              <a:rPr lang="en-US" sz="2000" dirty="0" err="1" smtClean="0"/>
              <a:t>dicots</a:t>
            </a:r>
            <a:r>
              <a:rPr lang="en-US" sz="2000" dirty="0" smtClean="0"/>
              <a:t>.</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a:bodyPr>
          <a:lstStyle/>
          <a:p>
            <a:pPr marL="0" indent="0">
              <a:spcBef>
                <a:spcPts val="0"/>
              </a:spcBef>
              <a:buNone/>
            </a:pPr>
            <a:r>
              <a:rPr lang="en-US" sz="2800" b="1" dirty="0" smtClean="0"/>
              <a:t>Material: </a:t>
            </a:r>
          </a:p>
          <a:p>
            <a:pPr marL="0" indent="0">
              <a:spcBef>
                <a:spcPts val="0"/>
              </a:spcBef>
              <a:buNone/>
            </a:pPr>
            <a:endParaRPr lang="en-US" sz="2000" b="1" dirty="0" smtClean="0"/>
          </a:p>
          <a:p>
            <a:pPr marL="0" indent="0">
              <a:spcBef>
                <a:spcPts val="0"/>
              </a:spcBef>
              <a:buNone/>
            </a:pPr>
            <a:r>
              <a:rPr lang="en-US" sz="2400" b="1" dirty="0" smtClean="0"/>
              <a:t>Class </a:t>
            </a:r>
            <a:r>
              <a:rPr lang="en-US" sz="2400" b="1" dirty="0" err="1" smtClean="0"/>
              <a:t>Magnoliopsida</a:t>
            </a:r>
            <a:endParaRPr lang="en-US" sz="2400" b="1" dirty="0" smtClean="0"/>
          </a:p>
          <a:p>
            <a:pPr marL="0" indent="0">
              <a:spcBef>
                <a:spcPts val="0"/>
              </a:spcBef>
              <a:buNone/>
            </a:pPr>
            <a:r>
              <a:rPr lang="en-US" sz="2400" b="1" dirty="0" smtClean="0"/>
              <a:t>Order </a:t>
            </a:r>
            <a:r>
              <a:rPr lang="en-US" sz="2400" b="1" dirty="0" err="1" smtClean="0"/>
              <a:t>Ranunculales</a:t>
            </a:r>
            <a:endParaRPr lang="en-US" sz="2400" b="1" dirty="0" smtClean="0"/>
          </a:p>
          <a:p>
            <a:pPr marL="0" indent="0">
              <a:spcBef>
                <a:spcPts val="0"/>
              </a:spcBef>
              <a:buNone/>
            </a:pPr>
            <a:r>
              <a:rPr lang="en-US" sz="2400" b="1" dirty="0" smtClean="0"/>
              <a:t>Family </a:t>
            </a:r>
            <a:r>
              <a:rPr lang="en-US" sz="2400" b="1" dirty="0" err="1" smtClean="0"/>
              <a:t>Ranunculaceae</a:t>
            </a:r>
            <a:r>
              <a:rPr lang="en-US" sz="2400" b="1" dirty="0" smtClean="0"/>
              <a:t> </a:t>
            </a:r>
            <a:r>
              <a:rPr lang="en-US" sz="2400" dirty="0" smtClean="0"/>
              <a:t>(</a:t>
            </a:r>
            <a:r>
              <a:rPr lang="en-US" sz="2400" b="1" dirty="0" smtClean="0"/>
              <a:t>buttercup family</a:t>
            </a:r>
            <a:r>
              <a:rPr lang="en-US" sz="2400" dirty="0" smtClean="0"/>
              <a:t>), representatives:</a:t>
            </a:r>
          </a:p>
          <a:p>
            <a:pPr marL="0" indent="0">
              <a:spcBef>
                <a:spcPts val="0"/>
              </a:spcBef>
              <a:buNone/>
            </a:pPr>
            <a:r>
              <a:rPr lang="en-US" sz="2400" b="1" i="1" dirty="0" smtClean="0"/>
              <a:t>Genus Ranunculus</a:t>
            </a:r>
            <a:r>
              <a:rPr lang="en-US" sz="2400" b="1" dirty="0" smtClean="0"/>
              <a:t>, </a:t>
            </a:r>
            <a:r>
              <a:rPr lang="en-US" sz="2400" b="1" i="1" dirty="0" smtClean="0"/>
              <a:t>Ranunculus sp.</a:t>
            </a:r>
            <a:r>
              <a:rPr lang="en-US" sz="2400" b="1" dirty="0" smtClean="0"/>
              <a:t> </a:t>
            </a:r>
          </a:p>
          <a:p>
            <a:pPr marL="0" indent="0">
              <a:spcBef>
                <a:spcPts val="0"/>
              </a:spcBef>
              <a:buNone/>
            </a:pPr>
            <a:r>
              <a:rPr lang="en-US" sz="2400" b="1" i="1" dirty="0" smtClean="0"/>
              <a:t>Genus </a:t>
            </a:r>
            <a:r>
              <a:rPr lang="en-US" sz="2400" b="1" i="1" dirty="0" err="1" smtClean="0"/>
              <a:t>Trollius</a:t>
            </a:r>
            <a:r>
              <a:rPr lang="en-US" sz="2400" b="1" i="1" dirty="0" smtClean="0"/>
              <a:t>, </a:t>
            </a:r>
            <a:r>
              <a:rPr lang="en-US" sz="2400" b="1" i="1" dirty="0" err="1" smtClean="0"/>
              <a:t>Trollius</a:t>
            </a:r>
            <a:r>
              <a:rPr lang="en-US" sz="2400" b="1" dirty="0" smtClean="0"/>
              <a:t> </a:t>
            </a:r>
            <a:r>
              <a:rPr lang="en-US" sz="2400" b="1" i="1" dirty="0" smtClean="0"/>
              <a:t>sp., </a:t>
            </a:r>
          </a:p>
          <a:p>
            <a:pPr marL="0" indent="0">
              <a:spcBef>
                <a:spcPts val="0"/>
              </a:spcBef>
              <a:buNone/>
            </a:pPr>
            <a:r>
              <a:rPr lang="en-US" sz="2400" b="1" i="1" dirty="0" smtClean="0"/>
              <a:t>Genus Delphinium</a:t>
            </a:r>
            <a:r>
              <a:rPr lang="en-US" sz="2400" b="1" dirty="0" smtClean="0"/>
              <a:t>,</a:t>
            </a:r>
            <a:r>
              <a:rPr lang="en-US" sz="2400" b="1" i="1" dirty="0" smtClean="0"/>
              <a:t> Delphinium </a:t>
            </a:r>
            <a:r>
              <a:rPr lang="en-US" sz="2400" b="1" dirty="0" smtClean="0"/>
              <a:t>sp.</a:t>
            </a:r>
          </a:p>
          <a:p>
            <a:pPr marL="0" indent="0">
              <a:spcBef>
                <a:spcPts val="0"/>
              </a:spcBef>
              <a:buNone/>
            </a:pPr>
            <a:endParaRPr lang="en-US" sz="2000" b="1" dirty="0" smtClean="0"/>
          </a:p>
          <a:p>
            <a:pPr marL="0" indent="0">
              <a:spcBef>
                <a:spcPts val="0"/>
              </a:spcBef>
              <a:buNone/>
            </a:pPr>
            <a:endParaRPr lang="en-US" sz="2000" b="1" dirty="0" smtClean="0"/>
          </a:p>
          <a:p>
            <a:pPr marL="0" indent="0">
              <a:spcBef>
                <a:spcPts val="0"/>
              </a:spcBef>
              <a:buNone/>
            </a:pPr>
            <a:r>
              <a:rPr lang="en-US" sz="2400" b="1" dirty="0" smtClean="0"/>
              <a:t>Objective: </a:t>
            </a:r>
            <a:r>
              <a:rPr lang="en-US" sz="2400" dirty="0" smtClean="0"/>
              <a:t>To investigate the structural features of flowers of </a:t>
            </a:r>
            <a:r>
              <a:rPr lang="en-US" sz="2400" i="1" dirty="0" smtClean="0"/>
              <a:t>Ranunculus sp., </a:t>
            </a:r>
            <a:r>
              <a:rPr lang="en-US" sz="2400" i="1" dirty="0" err="1" smtClean="0"/>
              <a:t>Trollius</a:t>
            </a:r>
            <a:r>
              <a:rPr lang="en-US" sz="2400" i="1" dirty="0" smtClean="0"/>
              <a:t> sp. </a:t>
            </a:r>
            <a:r>
              <a:rPr lang="en-US" sz="2400" dirty="0" smtClean="0"/>
              <a:t>and </a:t>
            </a:r>
            <a:r>
              <a:rPr lang="en-US" sz="2400" i="1" dirty="0" smtClean="0"/>
              <a:t>Delphinium sp.</a:t>
            </a:r>
            <a:r>
              <a:rPr lang="en-US" sz="24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4525963"/>
          </a:xfrm>
        </p:spPr>
        <p:txBody>
          <a:bodyPr>
            <a:normAutofit fontScale="85000" lnSpcReduction="20000"/>
          </a:bodyPr>
          <a:lstStyle/>
          <a:p>
            <a:pPr marL="0" indent="0">
              <a:spcBef>
                <a:spcPts val="0"/>
              </a:spcBef>
              <a:buNone/>
            </a:pPr>
            <a:r>
              <a:rPr lang="en-US" sz="4000" b="1" dirty="0" smtClean="0"/>
              <a:t>Tasks of work</a:t>
            </a:r>
            <a:endParaRPr lang="en-US" sz="4000" b="1" i="1" dirty="0" smtClean="0"/>
          </a:p>
          <a:p>
            <a:pPr marL="0" indent="0" algn="just">
              <a:spcBef>
                <a:spcPts val="0"/>
              </a:spcBef>
              <a:buNone/>
            </a:pPr>
            <a:endParaRPr lang="en-US" b="1" i="1" dirty="0" smtClean="0"/>
          </a:p>
          <a:p>
            <a:pPr marL="0" indent="0" algn="just">
              <a:spcBef>
                <a:spcPts val="0"/>
              </a:spcBef>
              <a:buNone/>
            </a:pPr>
            <a:r>
              <a:rPr lang="en-US" b="1" i="1" dirty="0" smtClean="0"/>
              <a:t>Ranunculus:</a:t>
            </a:r>
            <a:r>
              <a:rPr lang="en-US" i="1" dirty="0" smtClean="0"/>
              <a:t> </a:t>
            </a:r>
            <a:r>
              <a:rPr lang="en-US" dirty="0" smtClean="0"/>
              <a:t>consider and draw the appearance of plant. Consider and draw the view of </a:t>
            </a:r>
            <a:r>
              <a:rPr lang="en-US" dirty="0" err="1" smtClean="0"/>
              <a:t>perianth</a:t>
            </a:r>
            <a:r>
              <a:rPr lang="en-US" dirty="0" smtClean="0"/>
              <a:t> from below side, longitudinal section of a flower, note on a cone-like receptacle and the location of the parts of a flower, fruit (</a:t>
            </a:r>
            <a:r>
              <a:rPr lang="en-US" b="1" dirty="0" smtClean="0"/>
              <a:t>aggregate </a:t>
            </a:r>
            <a:r>
              <a:rPr lang="en-US" b="1" dirty="0" err="1" smtClean="0"/>
              <a:t>achenes</a:t>
            </a:r>
            <a:r>
              <a:rPr lang="en-US" dirty="0" smtClean="0"/>
              <a:t>). Write a floral formula.</a:t>
            </a:r>
          </a:p>
          <a:p>
            <a:pPr marL="0" indent="0" algn="just">
              <a:spcBef>
                <a:spcPts val="0"/>
              </a:spcBef>
              <a:buNone/>
            </a:pPr>
            <a:endParaRPr lang="en-US" b="1" i="1" dirty="0" smtClean="0"/>
          </a:p>
          <a:p>
            <a:pPr marL="0" indent="0">
              <a:spcBef>
                <a:spcPts val="0"/>
              </a:spcBef>
              <a:buNone/>
            </a:pPr>
            <a:endParaRPr lang="en-US" b="1" i="1" dirty="0" smtClean="0"/>
          </a:p>
          <a:p>
            <a:pPr marL="0" indent="0">
              <a:spcBef>
                <a:spcPts val="0"/>
              </a:spcBef>
              <a:buNone/>
            </a:pPr>
            <a:r>
              <a:rPr lang="en-US" b="1" i="1" dirty="0" smtClean="0"/>
              <a:t>Delphinium</a:t>
            </a:r>
            <a:r>
              <a:rPr lang="en-US" i="1" dirty="0" smtClean="0"/>
              <a:t>: </a:t>
            </a:r>
            <a:r>
              <a:rPr lang="en-US" dirty="0" smtClean="0"/>
              <a:t>consider and draw the side view of flower, rear sepal with a spur, a </a:t>
            </a:r>
            <a:r>
              <a:rPr lang="en-US" b="1" dirty="0" smtClean="0"/>
              <a:t>stamen, </a:t>
            </a:r>
            <a:r>
              <a:rPr lang="en-US" dirty="0" smtClean="0"/>
              <a:t>fruit (</a:t>
            </a:r>
            <a:r>
              <a:rPr lang="en-US" b="1" dirty="0" smtClean="0"/>
              <a:t>follicles</a:t>
            </a:r>
            <a:r>
              <a:rPr lang="en-US" dirty="0" smtClean="0"/>
              <a:t>). Write a floral formula. </a:t>
            </a:r>
            <a:endParaRPr lang="ru-RU" dirty="0" smtClean="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2369</TotalTime>
  <Words>2266</Words>
  <Application>Microsoft Office PowerPoint</Application>
  <PresentationFormat>Экран (4:3)</PresentationFormat>
  <Paragraphs>237</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Division Angiospermae</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Class Magnoliopsida      Subclasses Rosidea           Order Rosales                 Family Rosaceae           Order Fabales                  Family Leguminosae (Fabaceae) </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Dicotyledoneae</dc:title>
  <dc:creator>ADM</dc:creator>
  <cp:lastModifiedBy>ADM</cp:lastModifiedBy>
  <cp:revision>432</cp:revision>
  <dcterms:created xsi:type="dcterms:W3CDTF">2018-10-14T18:04:39Z</dcterms:created>
  <dcterms:modified xsi:type="dcterms:W3CDTF">2022-01-19T09:56:20Z</dcterms:modified>
</cp:coreProperties>
</file>